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6" r:id="rId6"/>
  </p:sldMasterIdLst>
  <p:notesMasterIdLst>
    <p:notesMasterId r:id="rId50"/>
  </p:notesMasterIdLst>
  <p:sldIdLst>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7" r:id="rId43"/>
    <p:sldId id="299" r:id="rId44"/>
    <p:sldId id="300" r:id="rId45"/>
    <p:sldId id="301" r:id="rId46"/>
    <p:sldId id="302" r:id="rId47"/>
    <p:sldId id="303" r:id="rId48"/>
    <p:sldId id="304" r:id="rId49"/>
  </p:sldIdLst>
  <p:sldSz cx="14630400" cy="8229600"/>
  <p:notesSz cx="6858000" cy="9144000"/>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72" y="308"/>
      </p:cViewPr>
      <p:guideLst>
        <p:guide orient="horz" pos="2592"/>
        <p:guide pos="460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4A079-9DC2-4222-B4EB-224174D6F37A}" type="doc">
      <dgm:prSet loTypeId="urn:microsoft.com/office/officeart/2005/8/layout/default#1" loCatId="list" qsTypeId="urn:microsoft.com/office/officeart/2005/8/quickstyle/simple5" qsCatId="simple" csTypeId="urn:microsoft.com/office/officeart/2005/8/colors/accent1_2" csCatId="accent1" phldr="1"/>
      <dgm:spPr/>
      <dgm:t>
        <a:bodyPr/>
        <a:lstStyle/>
        <a:p>
          <a:endParaRPr lang="en-CA"/>
        </a:p>
      </dgm:t>
    </dgm:pt>
    <dgm:pt modelId="{B0986E6D-6D47-4D85-A03B-256A4F961438}">
      <dgm:prSet phldrT="[Text]" custT="1"/>
      <dgm:spPr/>
      <dgm:t>
        <a:bodyPr/>
        <a:lstStyle/>
        <a:p>
          <a:r>
            <a:rPr lang="en-CA" sz="1600" dirty="0">
              <a:solidFill>
                <a:srgbClr val="C2B9A6"/>
              </a:solidFill>
            </a:rPr>
            <a:t>Bachelors of Science in Agriculture (B. Sc.)</a:t>
          </a:r>
        </a:p>
      </dgm:t>
    </dgm:pt>
    <dgm:pt modelId="{944137D7-CB31-4D5D-AC72-4D9809C0F020}" type="parTrans" cxnId="{EBB0F898-B1A3-4C07-B917-B3CB7F46C5CC}">
      <dgm:prSet/>
      <dgm:spPr/>
      <dgm:t>
        <a:bodyPr/>
        <a:lstStyle/>
        <a:p>
          <a:endParaRPr lang="en-CA" sz="1600">
            <a:solidFill>
              <a:srgbClr val="2F1E0C"/>
            </a:solidFill>
          </a:endParaRPr>
        </a:p>
      </dgm:t>
    </dgm:pt>
    <dgm:pt modelId="{075D107D-4964-4FE4-B517-53A7E1ED1163}" type="sibTrans" cxnId="{EBB0F898-B1A3-4C07-B917-B3CB7F46C5CC}">
      <dgm:prSet/>
      <dgm:spPr/>
      <dgm:t>
        <a:bodyPr/>
        <a:lstStyle/>
        <a:p>
          <a:endParaRPr lang="en-CA" sz="1600">
            <a:solidFill>
              <a:srgbClr val="2F1E0C"/>
            </a:solidFill>
          </a:endParaRPr>
        </a:p>
      </dgm:t>
    </dgm:pt>
    <dgm:pt modelId="{1EEE4C71-0859-4012-A356-F51F0AA1CD46}">
      <dgm:prSet phldrT="[Text]" custT="1"/>
      <dgm:spPr/>
      <dgm:t>
        <a:bodyPr/>
        <a:lstStyle/>
        <a:p>
          <a:r>
            <a:rPr lang="en-CA" sz="1600" dirty="0">
              <a:solidFill>
                <a:srgbClr val="C2B9A6"/>
              </a:solidFill>
            </a:rPr>
            <a:t>Professional </a:t>
          </a:r>
          <a:r>
            <a:rPr lang="en-CA" sz="1600" dirty="0" err="1">
              <a:solidFill>
                <a:srgbClr val="C2B9A6"/>
              </a:solidFill>
            </a:rPr>
            <a:t>Agrologists</a:t>
          </a:r>
          <a:r>
            <a:rPr lang="en-CA" sz="1600" dirty="0">
              <a:solidFill>
                <a:srgbClr val="C2B9A6"/>
              </a:solidFill>
            </a:rPr>
            <a:t> (P. Ag)</a:t>
          </a:r>
        </a:p>
      </dgm:t>
    </dgm:pt>
    <dgm:pt modelId="{8E945384-33C2-4F21-BADD-4D5263716DC2}" type="parTrans" cxnId="{8C7EDE05-2421-47B1-B1AB-FD7E42140707}">
      <dgm:prSet/>
      <dgm:spPr/>
      <dgm:t>
        <a:bodyPr/>
        <a:lstStyle/>
        <a:p>
          <a:endParaRPr lang="en-CA" sz="1600">
            <a:solidFill>
              <a:srgbClr val="2F1E0C"/>
            </a:solidFill>
          </a:endParaRPr>
        </a:p>
      </dgm:t>
    </dgm:pt>
    <dgm:pt modelId="{8B2B162F-0A18-406B-B632-4A5DC935BD36}" type="sibTrans" cxnId="{8C7EDE05-2421-47B1-B1AB-FD7E42140707}">
      <dgm:prSet/>
      <dgm:spPr/>
      <dgm:t>
        <a:bodyPr/>
        <a:lstStyle/>
        <a:p>
          <a:endParaRPr lang="en-CA" sz="1600">
            <a:solidFill>
              <a:srgbClr val="2F1E0C"/>
            </a:solidFill>
          </a:endParaRPr>
        </a:p>
      </dgm:t>
    </dgm:pt>
    <dgm:pt modelId="{7A5ACBF4-5555-4A17-B594-5552A014DB68}">
      <dgm:prSet phldrT="[Text]" custT="1"/>
      <dgm:spPr/>
      <dgm:t>
        <a:bodyPr/>
        <a:lstStyle/>
        <a:p>
          <a:r>
            <a:rPr lang="en-CA" sz="1600" dirty="0">
              <a:solidFill>
                <a:srgbClr val="C2B9A6"/>
              </a:solidFill>
            </a:rPr>
            <a:t>Certified Agricultural Consultants (CAC)</a:t>
          </a:r>
        </a:p>
      </dgm:t>
    </dgm:pt>
    <dgm:pt modelId="{52AC1D24-DADC-4201-8137-C35B3EBA9A47}" type="parTrans" cxnId="{F68AACB8-C4E7-4314-BC95-8BDD872E3419}">
      <dgm:prSet/>
      <dgm:spPr/>
      <dgm:t>
        <a:bodyPr/>
        <a:lstStyle/>
        <a:p>
          <a:endParaRPr lang="en-CA" sz="1600">
            <a:solidFill>
              <a:srgbClr val="2F1E0C"/>
            </a:solidFill>
          </a:endParaRPr>
        </a:p>
      </dgm:t>
    </dgm:pt>
    <dgm:pt modelId="{0BF9F530-91F4-43AF-B44A-422E3C007328}" type="sibTrans" cxnId="{F68AACB8-C4E7-4314-BC95-8BDD872E3419}">
      <dgm:prSet/>
      <dgm:spPr/>
      <dgm:t>
        <a:bodyPr/>
        <a:lstStyle/>
        <a:p>
          <a:endParaRPr lang="en-CA" sz="1600">
            <a:solidFill>
              <a:srgbClr val="2F1E0C"/>
            </a:solidFill>
          </a:endParaRPr>
        </a:p>
      </dgm:t>
    </dgm:pt>
    <dgm:pt modelId="{870EAA53-62C4-4A57-B73C-7FF31DF40AE2}">
      <dgm:prSet phldrT="[Text]" custT="1"/>
      <dgm:spPr/>
      <dgm:t>
        <a:bodyPr/>
        <a:lstStyle/>
        <a:p>
          <a:r>
            <a:rPr lang="en-CA" sz="1600" dirty="0">
              <a:solidFill>
                <a:srgbClr val="C2B9A6"/>
              </a:solidFill>
            </a:rPr>
            <a:t>Former and current farm managers and producers</a:t>
          </a:r>
        </a:p>
      </dgm:t>
    </dgm:pt>
    <dgm:pt modelId="{300EDC09-07AE-4E7B-9DAC-50C972432F77}" type="parTrans" cxnId="{3CC1BBC9-A996-4619-8518-D4ADC4D3F7BF}">
      <dgm:prSet/>
      <dgm:spPr/>
      <dgm:t>
        <a:bodyPr/>
        <a:lstStyle/>
        <a:p>
          <a:endParaRPr lang="en-CA" sz="1600">
            <a:solidFill>
              <a:srgbClr val="2F1E0C"/>
            </a:solidFill>
          </a:endParaRPr>
        </a:p>
      </dgm:t>
    </dgm:pt>
    <dgm:pt modelId="{B08E9551-116C-4B14-9EF7-83835EDB6B67}" type="sibTrans" cxnId="{3CC1BBC9-A996-4619-8518-D4ADC4D3F7BF}">
      <dgm:prSet/>
      <dgm:spPr/>
      <dgm:t>
        <a:bodyPr/>
        <a:lstStyle/>
        <a:p>
          <a:endParaRPr lang="en-CA" sz="1600">
            <a:solidFill>
              <a:srgbClr val="2F1E0C"/>
            </a:solidFill>
          </a:endParaRPr>
        </a:p>
      </dgm:t>
    </dgm:pt>
    <dgm:pt modelId="{864FB2D4-20AB-487A-B00C-0C3D5AAF00CF}" type="pres">
      <dgm:prSet presAssocID="{5C74A079-9DC2-4222-B4EB-224174D6F37A}" presName="diagram" presStyleCnt="0">
        <dgm:presLayoutVars>
          <dgm:dir/>
          <dgm:resizeHandles val="exact"/>
        </dgm:presLayoutVars>
      </dgm:prSet>
      <dgm:spPr/>
    </dgm:pt>
    <dgm:pt modelId="{94E71699-420B-4D3C-A0BE-26089424C843}" type="pres">
      <dgm:prSet presAssocID="{B0986E6D-6D47-4D85-A03B-256A4F961438}" presName="node" presStyleLbl="node1" presStyleIdx="0" presStyleCnt="4">
        <dgm:presLayoutVars>
          <dgm:bulletEnabled val="1"/>
        </dgm:presLayoutVars>
      </dgm:prSet>
      <dgm:spPr/>
    </dgm:pt>
    <dgm:pt modelId="{11F28690-D6D1-4777-9D24-278D7A82A8D3}" type="pres">
      <dgm:prSet presAssocID="{075D107D-4964-4FE4-B517-53A7E1ED1163}" presName="sibTrans" presStyleCnt="0"/>
      <dgm:spPr/>
    </dgm:pt>
    <dgm:pt modelId="{B87100A3-63F0-4C06-BB7D-D3EFE50DB64C}" type="pres">
      <dgm:prSet presAssocID="{1EEE4C71-0859-4012-A356-F51F0AA1CD46}" presName="node" presStyleLbl="node1" presStyleIdx="1" presStyleCnt="4">
        <dgm:presLayoutVars>
          <dgm:bulletEnabled val="1"/>
        </dgm:presLayoutVars>
      </dgm:prSet>
      <dgm:spPr/>
    </dgm:pt>
    <dgm:pt modelId="{FF0E8C9B-C3D8-4FF5-851D-5D2487C044F8}" type="pres">
      <dgm:prSet presAssocID="{8B2B162F-0A18-406B-B632-4A5DC935BD36}" presName="sibTrans" presStyleCnt="0"/>
      <dgm:spPr/>
    </dgm:pt>
    <dgm:pt modelId="{FBA221E0-A1FC-44D6-BDC9-39041E3B30E4}" type="pres">
      <dgm:prSet presAssocID="{7A5ACBF4-5555-4A17-B594-5552A014DB68}" presName="node" presStyleLbl="node1" presStyleIdx="2" presStyleCnt="4">
        <dgm:presLayoutVars>
          <dgm:bulletEnabled val="1"/>
        </dgm:presLayoutVars>
      </dgm:prSet>
      <dgm:spPr/>
    </dgm:pt>
    <dgm:pt modelId="{DD542DD7-A673-4F58-AFF8-64B05EFA6401}" type="pres">
      <dgm:prSet presAssocID="{0BF9F530-91F4-43AF-B44A-422E3C007328}" presName="sibTrans" presStyleCnt="0"/>
      <dgm:spPr/>
    </dgm:pt>
    <dgm:pt modelId="{B09E539C-6646-47EE-8C62-1CD124CA4971}" type="pres">
      <dgm:prSet presAssocID="{870EAA53-62C4-4A57-B73C-7FF31DF40AE2}" presName="node" presStyleLbl="node1" presStyleIdx="3" presStyleCnt="4">
        <dgm:presLayoutVars>
          <dgm:bulletEnabled val="1"/>
        </dgm:presLayoutVars>
      </dgm:prSet>
      <dgm:spPr/>
    </dgm:pt>
  </dgm:ptLst>
  <dgm:cxnLst>
    <dgm:cxn modelId="{8C7EDE05-2421-47B1-B1AB-FD7E42140707}" srcId="{5C74A079-9DC2-4222-B4EB-224174D6F37A}" destId="{1EEE4C71-0859-4012-A356-F51F0AA1CD46}" srcOrd="1" destOrd="0" parTransId="{8E945384-33C2-4F21-BADD-4D5263716DC2}" sibTransId="{8B2B162F-0A18-406B-B632-4A5DC935BD36}"/>
    <dgm:cxn modelId="{5800F427-0EEF-4126-BCF8-8B429D8EC930}" type="presOf" srcId="{B0986E6D-6D47-4D85-A03B-256A4F961438}" destId="{94E71699-420B-4D3C-A0BE-26089424C843}" srcOrd="0" destOrd="0" presId="urn:microsoft.com/office/officeart/2005/8/layout/default#1"/>
    <dgm:cxn modelId="{EBB0F898-B1A3-4C07-B917-B3CB7F46C5CC}" srcId="{5C74A079-9DC2-4222-B4EB-224174D6F37A}" destId="{B0986E6D-6D47-4D85-A03B-256A4F961438}" srcOrd="0" destOrd="0" parTransId="{944137D7-CB31-4D5D-AC72-4D9809C0F020}" sibTransId="{075D107D-4964-4FE4-B517-53A7E1ED1163}"/>
    <dgm:cxn modelId="{52FED59C-A658-4267-8E28-929AAF47521C}" type="presOf" srcId="{1EEE4C71-0859-4012-A356-F51F0AA1CD46}" destId="{B87100A3-63F0-4C06-BB7D-D3EFE50DB64C}" srcOrd="0" destOrd="0" presId="urn:microsoft.com/office/officeart/2005/8/layout/default#1"/>
    <dgm:cxn modelId="{36A0AE9E-AFF2-4D5E-BAC9-02B3B40BFE7D}" type="presOf" srcId="{870EAA53-62C4-4A57-B73C-7FF31DF40AE2}" destId="{B09E539C-6646-47EE-8C62-1CD124CA4971}" srcOrd="0" destOrd="0" presId="urn:microsoft.com/office/officeart/2005/8/layout/default#1"/>
    <dgm:cxn modelId="{ABBE15B7-AD33-49A4-B74D-AF7196EFDDEF}" type="presOf" srcId="{5C74A079-9DC2-4222-B4EB-224174D6F37A}" destId="{864FB2D4-20AB-487A-B00C-0C3D5AAF00CF}" srcOrd="0" destOrd="0" presId="urn:microsoft.com/office/officeart/2005/8/layout/default#1"/>
    <dgm:cxn modelId="{F68AACB8-C4E7-4314-BC95-8BDD872E3419}" srcId="{5C74A079-9DC2-4222-B4EB-224174D6F37A}" destId="{7A5ACBF4-5555-4A17-B594-5552A014DB68}" srcOrd="2" destOrd="0" parTransId="{52AC1D24-DADC-4201-8137-C35B3EBA9A47}" sibTransId="{0BF9F530-91F4-43AF-B44A-422E3C007328}"/>
    <dgm:cxn modelId="{8C87EAC2-B53D-49FF-BA41-2DEC8C355DBA}" type="presOf" srcId="{7A5ACBF4-5555-4A17-B594-5552A014DB68}" destId="{FBA221E0-A1FC-44D6-BDC9-39041E3B30E4}" srcOrd="0" destOrd="0" presId="urn:microsoft.com/office/officeart/2005/8/layout/default#1"/>
    <dgm:cxn modelId="{3CC1BBC9-A996-4619-8518-D4ADC4D3F7BF}" srcId="{5C74A079-9DC2-4222-B4EB-224174D6F37A}" destId="{870EAA53-62C4-4A57-B73C-7FF31DF40AE2}" srcOrd="3" destOrd="0" parTransId="{300EDC09-07AE-4E7B-9DAC-50C972432F77}" sibTransId="{B08E9551-116C-4B14-9EF7-83835EDB6B67}"/>
    <dgm:cxn modelId="{C28FA8A5-6236-454B-946A-412BA8C7C7E2}" type="presParOf" srcId="{864FB2D4-20AB-487A-B00C-0C3D5AAF00CF}" destId="{94E71699-420B-4D3C-A0BE-26089424C843}" srcOrd="0" destOrd="0" presId="urn:microsoft.com/office/officeart/2005/8/layout/default#1"/>
    <dgm:cxn modelId="{2C56F7E6-B7AE-4899-BA8B-190E588FC581}" type="presParOf" srcId="{864FB2D4-20AB-487A-B00C-0C3D5AAF00CF}" destId="{11F28690-D6D1-4777-9D24-278D7A82A8D3}" srcOrd="1" destOrd="0" presId="urn:microsoft.com/office/officeart/2005/8/layout/default#1"/>
    <dgm:cxn modelId="{F8A3E583-E1CF-485C-BD73-1EED4E0BC072}" type="presParOf" srcId="{864FB2D4-20AB-487A-B00C-0C3D5AAF00CF}" destId="{B87100A3-63F0-4C06-BB7D-D3EFE50DB64C}" srcOrd="2" destOrd="0" presId="urn:microsoft.com/office/officeart/2005/8/layout/default#1"/>
    <dgm:cxn modelId="{5C129318-36B2-4121-83C0-2F9C6FB8ADDA}" type="presParOf" srcId="{864FB2D4-20AB-487A-B00C-0C3D5AAF00CF}" destId="{FF0E8C9B-C3D8-4FF5-851D-5D2487C044F8}" srcOrd="3" destOrd="0" presId="urn:microsoft.com/office/officeart/2005/8/layout/default#1"/>
    <dgm:cxn modelId="{7782538E-4E9B-4810-994C-0DC307AC5639}" type="presParOf" srcId="{864FB2D4-20AB-487A-B00C-0C3D5AAF00CF}" destId="{FBA221E0-A1FC-44D6-BDC9-39041E3B30E4}" srcOrd="4" destOrd="0" presId="urn:microsoft.com/office/officeart/2005/8/layout/default#1"/>
    <dgm:cxn modelId="{85B1A887-8B4C-4B32-BECD-182B1D207A4E}" type="presParOf" srcId="{864FB2D4-20AB-487A-B00C-0C3D5AAF00CF}" destId="{DD542DD7-A673-4F58-AFF8-64B05EFA6401}" srcOrd="5" destOrd="0" presId="urn:microsoft.com/office/officeart/2005/8/layout/default#1"/>
    <dgm:cxn modelId="{3A8128B7-5D7E-45CD-B0FB-9F8621C9DB12}" type="presParOf" srcId="{864FB2D4-20AB-487A-B00C-0C3D5AAF00CF}" destId="{B09E539C-6646-47EE-8C62-1CD124CA4971}" srcOrd="6" destOrd="0" presId="urn:microsoft.com/office/officeart/2005/8/layout/default#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71699-420B-4D3C-A0BE-26089424C843}">
      <dsp:nvSpPr>
        <dsp:cNvPr id="0" name=""/>
        <dsp:cNvSpPr/>
      </dsp:nvSpPr>
      <dsp:spPr>
        <a:xfrm>
          <a:off x="12914" y="919"/>
          <a:ext cx="2817986" cy="169079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C2B9A6"/>
              </a:solidFill>
            </a:rPr>
            <a:t>Bachelors of Science in Agriculture (B. Sc.)</a:t>
          </a:r>
        </a:p>
      </dsp:txBody>
      <dsp:txXfrm>
        <a:off x="12914" y="919"/>
        <a:ext cx="2817986" cy="1690791"/>
      </dsp:txXfrm>
    </dsp:sp>
    <dsp:sp modelId="{B87100A3-63F0-4C06-BB7D-D3EFE50DB64C}">
      <dsp:nvSpPr>
        <dsp:cNvPr id="0" name=""/>
        <dsp:cNvSpPr/>
      </dsp:nvSpPr>
      <dsp:spPr>
        <a:xfrm>
          <a:off x="3112699" y="919"/>
          <a:ext cx="2817986" cy="169079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C2B9A6"/>
              </a:solidFill>
            </a:rPr>
            <a:t>Professional </a:t>
          </a:r>
          <a:r>
            <a:rPr lang="en-CA" sz="1600" kern="1200" dirty="0" err="1">
              <a:solidFill>
                <a:srgbClr val="C2B9A6"/>
              </a:solidFill>
            </a:rPr>
            <a:t>Agrologists</a:t>
          </a:r>
          <a:r>
            <a:rPr lang="en-CA" sz="1600" kern="1200" dirty="0">
              <a:solidFill>
                <a:srgbClr val="C2B9A6"/>
              </a:solidFill>
            </a:rPr>
            <a:t> (P. Ag)</a:t>
          </a:r>
        </a:p>
      </dsp:txBody>
      <dsp:txXfrm>
        <a:off x="3112699" y="919"/>
        <a:ext cx="2817986" cy="1690791"/>
      </dsp:txXfrm>
    </dsp:sp>
    <dsp:sp modelId="{FBA221E0-A1FC-44D6-BDC9-39041E3B30E4}">
      <dsp:nvSpPr>
        <dsp:cNvPr id="0" name=""/>
        <dsp:cNvSpPr/>
      </dsp:nvSpPr>
      <dsp:spPr>
        <a:xfrm>
          <a:off x="12914" y="1973509"/>
          <a:ext cx="2817986" cy="169079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C2B9A6"/>
              </a:solidFill>
            </a:rPr>
            <a:t>Certified Agricultural Consultants (CAC)</a:t>
          </a:r>
        </a:p>
      </dsp:txBody>
      <dsp:txXfrm>
        <a:off x="12914" y="1973509"/>
        <a:ext cx="2817986" cy="1690791"/>
      </dsp:txXfrm>
    </dsp:sp>
    <dsp:sp modelId="{B09E539C-6646-47EE-8C62-1CD124CA4971}">
      <dsp:nvSpPr>
        <dsp:cNvPr id="0" name=""/>
        <dsp:cNvSpPr/>
      </dsp:nvSpPr>
      <dsp:spPr>
        <a:xfrm>
          <a:off x="3112699" y="1973509"/>
          <a:ext cx="2817986" cy="169079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C2B9A6"/>
              </a:solidFill>
            </a:rPr>
            <a:t>Former and current farm managers and producers</a:t>
          </a:r>
        </a:p>
      </dsp:txBody>
      <dsp:txXfrm>
        <a:off x="3112699" y="1973509"/>
        <a:ext cx="2817986" cy="1690791"/>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4199D1-ECE0-4C1D-9547-34AEF518BF32}" type="datetimeFigureOut">
              <a:rPr lang="en-CA" smtClean="0"/>
              <a:t>22/11/2019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79527C-71C4-41FA-9EEF-F1E3D30BFED7}" type="slidenum">
              <a:rPr lang="en-CA" smtClean="0"/>
              <a:t>‹#›</a:t>
            </a:fld>
            <a:endParaRPr lang="en-CA"/>
          </a:p>
        </p:txBody>
      </p:sp>
    </p:spTree>
    <p:extLst>
      <p:ext uri="{BB962C8B-B14F-4D97-AF65-F5344CB8AC3E}">
        <p14:creationId xmlns:p14="http://schemas.microsoft.com/office/powerpoint/2010/main" val="189848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36</a:t>
            </a:fld>
            <a:endParaRPr lang="en-CA" dirty="0"/>
          </a:p>
        </p:txBody>
      </p:sp>
    </p:spTree>
    <p:extLst>
      <p:ext uri="{BB962C8B-B14F-4D97-AF65-F5344CB8AC3E}">
        <p14:creationId xmlns:p14="http://schemas.microsoft.com/office/powerpoint/2010/main" val="3277045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37</a:t>
            </a:fld>
            <a:endParaRPr lang="en-CA" dirty="0"/>
          </a:p>
        </p:txBody>
      </p:sp>
    </p:spTree>
    <p:extLst>
      <p:ext uri="{BB962C8B-B14F-4D97-AF65-F5344CB8AC3E}">
        <p14:creationId xmlns:p14="http://schemas.microsoft.com/office/powerpoint/2010/main" val="3277045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38</a:t>
            </a:fld>
            <a:endParaRPr lang="en-CA"/>
          </a:p>
        </p:txBody>
      </p:sp>
    </p:spTree>
    <p:extLst>
      <p:ext uri="{BB962C8B-B14F-4D97-AF65-F5344CB8AC3E}">
        <p14:creationId xmlns:p14="http://schemas.microsoft.com/office/powerpoint/2010/main" val="3818162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39</a:t>
            </a:fld>
            <a:endParaRPr lang="en-CA"/>
          </a:p>
        </p:txBody>
      </p:sp>
    </p:spTree>
    <p:extLst>
      <p:ext uri="{BB962C8B-B14F-4D97-AF65-F5344CB8AC3E}">
        <p14:creationId xmlns:p14="http://schemas.microsoft.com/office/powerpoint/2010/main" val="417311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40</a:t>
            </a:fld>
            <a:endParaRPr lang="en-CA"/>
          </a:p>
        </p:txBody>
      </p:sp>
    </p:spTree>
    <p:extLst>
      <p:ext uri="{BB962C8B-B14F-4D97-AF65-F5344CB8AC3E}">
        <p14:creationId xmlns:p14="http://schemas.microsoft.com/office/powerpoint/2010/main" val="129811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41</a:t>
            </a:fld>
            <a:endParaRPr lang="en-CA"/>
          </a:p>
        </p:txBody>
      </p:sp>
    </p:spTree>
    <p:extLst>
      <p:ext uri="{BB962C8B-B14F-4D97-AF65-F5344CB8AC3E}">
        <p14:creationId xmlns:p14="http://schemas.microsoft.com/office/powerpoint/2010/main" val="2668301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42</a:t>
            </a:fld>
            <a:endParaRPr lang="en-CA"/>
          </a:p>
        </p:txBody>
      </p:sp>
    </p:spTree>
    <p:extLst>
      <p:ext uri="{BB962C8B-B14F-4D97-AF65-F5344CB8AC3E}">
        <p14:creationId xmlns:p14="http://schemas.microsoft.com/office/powerpoint/2010/main" val="3457488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43</a:t>
            </a:fld>
            <a:endParaRPr lang="en-CA"/>
          </a:p>
        </p:txBody>
      </p:sp>
    </p:spTree>
    <p:extLst>
      <p:ext uri="{BB962C8B-B14F-4D97-AF65-F5344CB8AC3E}">
        <p14:creationId xmlns:p14="http://schemas.microsoft.com/office/powerpoint/2010/main" val="2900080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38.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41.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ic Business">
    <p:spTree>
      <p:nvGrpSpPr>
        <p:cNvPr id="1" name=""/>
        <p:cNvGrpSpPr/>
        <p:nvPr/>
      </p:nvGrpSpPr>
      <p:grpSpPr>
        <a:xfrm>
          <a:off x="0" y="0"/>
          <a:ext cx="0" cy="0"/>
          <a:chOff x="0" y="0"/>
          <a:chExt cx="0" cy="0"/>
        </a:xfrm>
      </p:grpSpPr>
      <p:sp>
        <p:nvSpPr>
          <p:cNvPr id="7" name="Text Placeholder 22"/>
          <p:cNvSpPr>
            <a:spLocks noGrp="1"/>
          </p:cNvSpPr>
          <p:nvPr>
            <p:ph type="body" sz="quarter" idx="15"/>
          </p:nvPr>
        </p:nvSpPr>
        <p:spPr>
          <a:xfrm>
            <a:off x="3029714" y="6973114"/>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8" name="Text Placeholder 22"/>
          <p:cNvSpPr>
            <a:spLocks noGrp="1"/>
          </p:cNvSpPr>
          <p:nvPr>
            <p:ph type="body" sz="quarter" idx="16"/>
          </p:nvPr>
        </p:nvSpPr>
        <p:spPr>
          <a:xfrm>
            <a:off x="3029714" y="7473179"/>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10" name="Text Placeholder 22"/>
          <p:cNvSpPr>
            <a:spLocks noGrp="1"/>
          </p:cNvSpPr>
          <p:nvPr>
            <p:ph type="body" sz="quarter" idx="17"/>
          </p:nvPr>
        </p:nvSpPr>
        <p:spPr>
          <a:xfrm>
            <a:off x="3352800" y="1524000"/>
            <a:ext cx="10634690" cy="1371600"/>
          </a:xfrm>
          <a:prstGeom prst="rect">
            <a:avLst/>
          </a:prstGeom>
        </p:spPr>
        <p:txBody>
          <a:bodyPr anchor="b"/>
          <a:lstStyle>
            <a:lvl1pPr algn="r">
              <a:buNone/>
              <a:defRPr sz="44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5" name="Text Placeholder 22"/>
          <p:cNvSpPr>
            <a:spLocks noGrp="1"/>
          </p:cNvSpPr>
          <p:nvPr>
            <p:ph type="body" sz="quarter" idx="18"/>
          </p:nvPr>
        </p:nvSpPr>
        <p:spPr>
          <a:xfrm>
            <a:off x="3352800" y="2971800"/>
            <a:ext cx="10634690" cy="685800"/>
          </a:xfrm>
          <a:prstGeom prst="rect">
            <a:avLst/>
          </a:prstGeom>
        </p:spPr>
        <p:txBody>
          <a:bodyPr anchor="t"/>
          <a:lstStyle>
            <a:lvl1pPr algn="r">
              <a:buNone/>
              <a:defRPr sz="28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6" name="Picture 5" descr="OJP0000032.JPG"/>
          <p:cNvPicPr>
            <a:picLocks/>
          </p:cNvPicPr>
          <p:nvPr userDrawn="1"/>
        </p:nvPicPr>
        <p:blipFill>
          <a:blip r:embed="rId2" cstate="print"/>
          <a:stretch>
            <a:fillRect/>
          </a:stretch>
        </p:blipFill>
        <p:spPr>
          <a:xfrm>
            <a:off x="404514" y="4946996"/>
            <a:ext cx="2004920" cy="1503689"/>
          </a:xfrm>
          <a:prstGeom prst="rect">
            <a:avLst/>
          </a:prstGeom>
        </p:spPr>
      </p:pic>
      <p:pic>
        <p:nvPicPr>
          <p:cNvPr id="9" name="Picture 8" descr="two guys shaking hands_sm.jpg"/>
          <p:cNvPicPr>
            <a:picLocks noChangeAspect="1"/>
          </p:cNvPicPr>
          <p:nvPr userDrawn="1"/>
        </p:nvPicPr>
        <p:blipFill>
          <a:blip r:embed="rId3" cstate="print"/>
          <a:stretch>
            <a:fillRect/>
          </a:stretch>
        </p:blipFill>
        <p:spPr>
          <a:xfrm>
            <a:off x="404514" y="1721131"/>
            <a:ext cx="2004097" cy="3055027"/>
          </a:xfrm>
          <a:prstGeom prst="rect">
            <a:avLst/>
          </a:prstGeom>
        </p:spPr>
      </p:pic>
      <p:pic>
        <p:nvPicPr>
          <p:cNvPr id="11" name="Picture 10" descr="c1227-043.jpg"/>
          <p:cNvPicPr>
            <a:picLocks noChangeAspect="1"/>
          </p:cNvPicPr>
          <p:nvPr userDrawn="1"/>
        </p:nvPicPr>
        <p:blipFill>
          <a:blip r:embed="rId4" cstate="print"/>
          <a:stretch>
            <a:fillRect/>
          </a:stretch>
        </p:blipFill>
        <p:spPr>
          <a:xfrm>
            <a:off x="404513" y="204038"/>
            <a:ext cx="2004330" cy="135937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nufacturing">
    <p:spTree>
      <p:nvGrpSpPr>
        <p:cNvPr id="1" name=""/>
        <p:cNvGrpSpPr/>
        <p:nvPr/>
      </p:nvGrpSpPr>
      <p:grpSpPr>
        <a:xfrm>
          <a:off x="0" y="0"/>
          <a:ext cx="0" cy="0"/>
          <a:chOff x="0" y="0"/>
          <a:chExt cx="0" cy="0"/>
        </a:xfrm>
      </p:grpSpPr>
      <p:sp>
        <p:nvSpPr>
          <p:cNvPr id="7" name="Text Placeholder 22"/>
          <p:cNvSpPr>
            <a:spLocks noGrp="1"/>
          </p:cNvSpPr>
          <p:nvPr>
            <p:ph type="body" sz="quarter" idx="15"/>
          </p:nvPr>
        </p:nvSpPr>
        <p:spPr>
          <a:xfrm>
            <a:off x="3029714" y="6973114"/>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8" name="Text Placeholder 22"/>
          <p:cNvSpPr>
            <a:spLocks noGrp="1"/>
          </p:cNvSpPr>
          <p:nvPr>
            <p:ph type="body" sz="quarter" idx="16"/>
          </p:nvPr>
        </p:nvSpPr>
        <p:spPr>
          <a:xfrm>
            <a:off x="3029714" y="7473179"/>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10" name="Text Placeholder 22"/>
          <p:cNvSpPr>
            <a:spLocks noGrp="1"/>
          </p:cNvSpPr>
          <p:nvPr>
            <p:ph type="body" sz="quarter" idx="17"/>
          </p:nvPr>
        </p:nvSpPr>
        <p:spPr>
          <a:xfrm>
            <a:off x="3352800" y="1524000"/>
            <a:ext cx="10634690" cy="1371600"/>
          </a:xfrm>
          <a:prstGeom prst="rect">
            <a:avLst/>
          </a:prstGeom>
        </p:spPr>
        <p:txBody>
          <a:bodyPr anchor="b"/>
          <a:lstStyle>
            <a:lvl1pPr algn="r">
              <a:buNone/>
              <a:defRPr sz="44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5" name="Text Placeholder 22"/>
          <p:cNvSpPr>
            <a:spLocks noGrp="1"/>
          </p:cNvSpPr>
          <p:nvPr>
            <p:ph type="body" sz="quarter" idx="18"/>
          </p:nvPr>
        </p:nvSpPr>
        <p:spPr>
          <a:xfrm>
            <a:off x="3352800" y="2971800"/>
            <a:ext cx="10634690" cy="685800"/>
          </a:xfrm>
          <a:prstGeom prst="rect">
            <a:avLst/>
          </a:prstGeom>
        </p:spPr>
        <p:txBody>
          <a:bodyPr anchor="t"/>
          <a:lstStyle>
            <a:lvl1pPr algn="r">
              <a:buNone/>
              <a:defRPr sz="28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6" name="Picture 5" descr="OJP0000032.JPG"/>
          <p:cNvPicPr>
            <a:picLocks/>
          </p:cNvPicPr>
          <p:nvPr userDrawn="1"/>
        </p:nvPicPr>
        <p:blipFill>
          <a:blip r:embed="rId2" cstate="print"/>
          <a:stretch>
            <a:fillRect/>
          </a:stretch>
        </p:blipFill>
        <p:spPr>
          <a:xfrm>
            <a:off x="406738" y="4946996"/>
            <a:ext cx="2000469" cy="1503686"/>
          </a:xfrm>
          <a:prstGeom prst="rect">
            <a:avLst/>
          </a:prstGeom>
        </p:spPr>
      </p:pic>
      <p:pic>
        <p:nvPicPr>
          <p:cNvPr id="9" name="Picture 8" descr="two guys shaking hands_sm.jpg"/>
          <p:cNvPicPr>
            <a:picLocks noChangeAspect="1"/>
          </p:cNvPicPr>
          <p:nvPr userDrawn="1"/>
        </p:nvPicPr>
        <p:blipFill>
          <a:blip r:embed="rId3" cstate="print"/>
          <a:stretch>
            <a:fillRect/>
          </a:stretch>
        </p:blipFill>
        <p:spPr>
          <a:xfrm>
            <a:off x="404514" y="1732212"/>
            <a:ext cx="2004094" cy="3032862"/>
          </a:xfrm>
          <a:prstGeom prst="rect">
            <a:avLst/>
          </a:prstGeom>
        </p:spPr>
      </p:pic>
      <p:pic>
        <p:nvPicPr>
          <p:cNvPr id="11" name="Picture 10" descr="c1227-043.jpg"/>
          <p:cNvPicPr>
            <a:picLocks noChangeAspect="1"/>
          </p:cNvPicPr>
          <p:nvPr userDrawn="1"/>
        </p:nvPicPr>
        <p:blipFill>
          <a:blip r:embed="rId4" cstate="print"/>
          <a:stretch>
            <a:fillRect/>
          </a:stretch>
        </p:blipFill>
        <p:spPr>
          <a:xfrm>
            <a:off x="409586" y="204038"/>
            <a:ext cx="1994182" cy="135936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ch Consulting">
    <p:spTree>
      <p:nvGrpSpPr>
        <p:cNvPr id="1" name=""/>
        <p:cNvGrpSpPr/>
        <p:nvPr/>
      </p:nvGrpSpPr>
      <p:grpSpPr>
        <a:xfrm>
          <a:off x="0" y="0"/>
          <a:ext cx="0" cy="0"/>
          <a:chOff x="0" y="0"/>
          <a:chExt cx="0" cy="0"/>
        </a:xfrm>
      </p:grpSpPr>
      <p:sp>
        <p:nvSpPr>
          <p:cNvPr id="7" name="Text Placeholder 22"/>
          <p:cNvSpPr>
            <a:spLocks noGrp="1"/>
          </p:cNvSpPr>
          <p:nvPr>
            <p:ph type="body" sz="quarter" idx="15"/>
          </p:nvPr>
        </p:nvSpPr>
        <p:spPr>
          <a:xfrm>
            <a:off x="3029714" y="6973114"/>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8" name="Text Placeholder 22"/>
          <p:cNvSpPr>
            <a:spLocks noGrp="1"/>
          </p:cNvSpPr>
          <p:nvPr>
            <p:ph type="body" sz="quarter" idx="16"/>
          </p:nvPr>
        </p:nvSpPr>
        <p:spPr>
          <a:xfrm>
            <a:off x="3029714" y="7473179"/>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10" name="Text Placeholder 22"/>
          <p:cNvSpPr>
            <a:spLocks noGrp="1"/>
          </p:cNvSpPr>
          <p:nvPr>
            <p:ph type="body" sz="quarter" idx="17"/>
          </p:nvPr>
        </p:nvSpPr>
        <p:spPr>
          <a:xfrm>
            <a:off x="3352800" y="1524000"/>
            <a:ext cx="10634690" cy="1371600"/>
          </a:xfrm>
          <a:prstGeom prst="rect">
            <a:avLst/>
          </a:prstGeom>
        </p:spPr>
        <p:txBody>
          <a:bodyPr anchor="b"/>
          <a:lstStyle>
            <a:lvl1pPr algn="r">
              <a:buNone/>
              <a:defRPr sz="44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5" name="Text Placeholder 22"/>
          <p:cNvSpPr>
            <a:spLocks noGrp="1"/>
          </p:cNvSpPr>
          <p:nvPr>
            <p:ph type="body" sz="quarter" idx="18"/>
          </p:nvPr>
        </p:nvSpPr>
        <p:spPr>
          <a:xfrm>
            <a:off x="3352800" y="2971800"/>
            <a:ext cx="10634690" cy="685800"/>
          </a:xfrm>
          <a:prstGeom prst="rect">
            <a:avLst/>
          </a:prstGeom>
        </p:spPr>
        <p:txBody>
          <a:bodyPr anchor="t"/>
          <a:lstStyle>
            <a:lvl1pPr algn="r">
              <a:buNone/>
              <a:defRPr sz="28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6" name="Picture 5" descr="OJP0000032.JPG"/>
          <p:cNvPicPr>
            <a:picLocks/>
          </p:cNvPicPr>
          <p:nvPr userDrawn="1"/>
        </p:nvPicPr>
        <p:blipFill>
          <a:blip r:embed="rId2" cstate="print"/>
          <a:stretch>
            <a:fillRect/>
          </a:stretch>
        </p:blipFill>
        <p:spPr>
          <a:xfrm>
            <a:off x="406738" y="4946996"/>
            <a:ext cx="2000469" cy="1503685"/>
          </a:xfrm>
          <a:prstGeom prst="rect">
            <a:avLst/>
          </a:prstGeom>
        </p:spPr>
      </p:pic>
      <p:pic>
        <p:nvPicPr>
          <p:cNvPr id="9" name="Picture 8" descr="two guys shaking hands_sm.jpg"/>
          <p:cNvPicPr>
            <a:picLocks noChangeAspect="1"/>
          </p:cNvPicPr>
          <p:nvPr userDrawn="1"/>
        </p:nvPicPr>
        <p:blipFill>
          <a:blip r:embed="rId3" cstate="print"/>
          <a:stretch>
            <a:fillRect/>
          </a:stretch>
        </p:blipFill>
        <p:spPr>
          <a:xfrm>
            <a:off x="404514" y="1732212"/>
            <a:ext cx="2004093" cy="3032862"/>
          </a:xfrm>
          <a:prstGeom prst="rect">
            <a:avLst/>
          </a:prstGeom>
        </p:spPr>
      </p:pic>
      <p:pic>
        <p:nvPicPr>
          <p:cNvPr id="11" name="Picture 10" descr="c1227-043.jpg"/>
          <p:cNvPicPr>
            <a:picLocks noChangeAspect="1"/>
          </p:cNvPicPr>
          <p:nvPr userDrawn="1"/>
        </p:nvPicPr>
        <p:blipFill>
          <a:blip r:embed="rId4" cstate="print"/>
          <a:stretch>
            <a:fillRect/>
          </a:stretch>
        </p:blipFill>
        <p:spPr>
          <a:xfrm>
            <a:off x="409586" y="204038"/>
            <a:ext cx="1994182" cy="1359367"/>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redit Union">
    <p:spTree>
      <p:nvGrpSpPr>
        <p:cNvPr id="1" name=""/>
        <p:cNvGrpSpPr/>
        <p:nvPr/>
      </p:nvGrpSpPr>
      <p:grpSpPr>
        <a:xfrm>
          <a:off x="0" y="0"/>
          <a:ext cx="0" cy="0"/>
          <a:chOff x="0" y="0"/>
          <a:chExt cx="0" cy="0"/>
        </a:xfrm>
      </p:grpSpPr>
      <p:sp>
        <p:nvSpPr>
          <p:cNvPr id="7" name="Text Placeholder 22"/>
          <p:cNvSpPr>
            <a:spLocks noGrp="1"/>
          </p:cNvSpPr>
          <p:nvPr>
            <p:ph type="body" sz="quarter" idx="15"/>
          </p:nvPr>
        </p:nvSpPr>
        <p:spPr>
          <a:xfrm>
            <a:off x="3029714" y="6973114"/>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8" name="Text Placeholder 22"/>
          <p:cNvSpPr>
            <a:spLocks noGrp="1"/>
          </p:cNvSpPr>
          <p:nvPr>
            <p:ph type="body" sz="quarter" idx="16"/>
          </p:nvPr>
        </p:nvSpPr>
        <p:spPr>
          <a:xfrm>
            <a:off x="3029714" y="7473179"/>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10" name="Text Placeholder 22"/>
          <p:cNvSpPr>
            <a:spLocks noGrp="1"/>
          </p:cNvSpPr>
          <p:nvPr>
            <p:ph type="body" sz="quarter" idx="17"/>
          </p:nvPr>
        </p:nvSpPr>
        <p:spPr>
          <a:xfrm>
            <a:off x="3352800" y="1524000"/>
            <a:ext cx="10634690" cy="1371600"/>
          </a:xfrm>
          <a:prstGeom prst="rect">
            <a:avLst/>
          </a:prstGeom>
        </p:spPr>
        <p:txBody>
          <a:bodyPr anchor="b"/>
          <a:lstStyle>
            <a:lvl1pPr algn="r">
              <a:buNone/>
              <a:defRPr sz="44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5" name="Text Placeholder 22"/>
          <p:cNvSpPr>
            <a:spLocks noGrp="1"/>
          </p:cNvSpPr>
          <p:nvPr>
            <p:ph type="body" sz="quarter" idx="18"/>
          </p:nvPr>
        </p:nvSpPr>
        <p:spPr>
          <a:xfrm>
            <a:off x="3352800" y="2971800"/>
            <a:ext cx="10634690" cy="685800"/>
          </a:xfrm>
          <a:prstGeom prst="rect">
            <a:avLst/>
          </a:prstGeom>
        </p:spPr>
        <p:txBody>
          <a:bodyPr anchor="t"/>
          <a:lstStyle>
            <a:lvl1pPr algn="r">
              <a:buNone/>
              <a:defRPr sz="28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2" name="Picture 11" descr="OJP0000032.JPG"/>
          <p:cNvPicPr>
            <a:picLocks/>
          </p:cNvPicPr>
          <p:nvPr userDrawn="1"/>
        </p:nvPicPr>
        <p:blipFill>
          <a:blip r:embed="rId2" cstate="print"/>
          <a:stretch>
            <a:fillRect/>
          </a:stretch>
        </p:blipFill>
        <p:spPr>
          <a:xfrm>
            <a:off x="404514" y="4958552"/>
            <a:ext cx="2005200" cy="1504800"/>
          </a:xfrm>
          <a:prstGeom prst="rect">
            <a:avLst/>
          </a:prstGeom>
        </p:spPr>
      </p:pic>
      <p:pic>
        <p:nvPicPr>
          <p:cNvPr id="13" name="Picture 12" descr="two guys shaking hands_sm.jpg"/>
          <p:cNvPicPr>
            <a:picLocks noChangeAspect="1"/>
          </p:cNvPicPr>
          <p:nvPr userDrawn="1"/>
        </p:nvPicPr>
        <p:blipFill>
          <a:blip r:embed="rId3" cstate="print"/>
          <a:srcRect l="4559" t="17700" r="11930"/>
          <a:stretch>
            <a:fillRect/>
          </a:stretch>
        </p:blipFill>
        <p:spPr>
          <a:xfrm>
            <a:off x="404514" y="1744200"/>
            <a:ext cx="2036758" cy="3056400"/>
          </a:xfrm>
          <a:prstGeom prst="rect">
            <a:avLst/>
          </a:prstGeom>
        </p:spPr>
      </p:pic>
      <p:pic>
        <p:nvPicPr>
          <p:cNvPr id="14" name="Picture 13" descr="c1227-043.jpg"/>
          <p:cNvPicPr>
            <a:picLocks/>
          </p:cNvPicPr>
          <p:nvPr userDrawn="1"/>
        </p:nvPicPr>
        <p:blipFill>
          <a:blip r:embed="rId4" cstate="print"/>
          <a:stretch>
            <a:fillRect/>
          </a:stretch>
        </p:blipFill>
        <p:spPr>
          <a:xfrm>
            <a:off x="404513" y="239400"/>
            <a:ext cx="2005200" cy="13608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restry">
    <p:spTree>
      <p:nvGrpSpPr>
        <p:cNvPr id="1" name=""/>
        <p:cNvGrpSpPr/>
        <p:nvPr/>
      </p:nvGrpSpPr>
      <p:grpSpPr>
        <a:xfrm>
          <a:off x="0" y="0"/>
          <a:ext cx="0" cy="0"/>
          <a:chOff x="0" y="0"/>
          <a:chExt cx="0" cy="0"/>
        </a:xfrm>
      </p:grpSpPr>
      <p:sp>
        <p:nvSpPr>
          <p:cNvPr id="7" name="Text Placeholder 22"/>
          <p:cNvSpPr>
            <a:spLocks noGrp="1"/>
          </p:cNvSpPr>
          <p:nvPr>
            <p:ph type="body" sz="quarter" idx="15"/>
          </p:nvPr>
        </p:nvSpPr>
        <p:spPr>
          <a:xfrm>
            <a:off x="3029714" y="6973114"/>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8" name="Text Placeholder 22"/>
          <p:cNvSpPr>
            <a:spLocks noGrp="1"/>
          </p:cNvSpPr>
          <p:nvPr>
            <p:ph type="body" sz="quarter" idx="16"/>
          </p:nvPr>
        </p:nvSpPr>
        <p:spPr>
          <a:xfrm>
            <a:off x="3029714" y="7473179"/>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10" name="Text Placeholder 22"/>
          <p:cNvSpPr>
            <a:spLocks noGrp="1"/>
          </p:cNvSpPr>
          <p:nvPr>
            <p:ph type="body" sz="quarter" idx="17"/>
          </p:nvPr>
        </p:nvSpPr>
        <p:spPr>
          <a:xfrm>
            <a:off x="3352800" y="1524000"/>
            <a:ext cx="10634690" cy="1371600"/>
          </a:xfrm>
          <a:prstGeom prst="rect">
            <a:avLst/>
          </a:prstGeom>
        </p:spPr>
        <p:txBody>
          <a:bodyPr anchor="b"/>
          <a:lstStyle>
            <a:lvl1pPr algn="r">
              <a:buNone/>
              <a:defRPr sz="44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5" name="Text Placeholder 22"/>
          <p:cNvSpPr>
            <a:spLocks noGrp="1"/>
          </p:cNvSpPr>
          <p:nvPr>
            <p:ph type="body" sz="quarter" idx="18"/>
          </p:nvPr>
        </p:nvSpPr>
        <p:spPr>
          <a:xfrm>
            <a:off x="3352800" y="2971800"/>
            <a:ext cx="10634690" cy="685800"/>
          </a:xfrm>
          <a:prstGeom prst="rect">
            <a:avLst/>
          </a:prstGeom>
        </p:spPr>
        <p:txBody>
          <a:bodyPr anchor="t"/>
          <a:lstStyle>
            <a:lvl1pPr algn="r">
              <a:buNone/>
              <a:defRPr sz="28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2" name="Picture 11" descr="OJP0000032.JPG"/>
          <p:cNvPicPr>
            <a:picLocks/>
          </p:cNvPicPr>
          <p:nvPr userDrawn="1"/>
        </p:nvPicPr>
        <p:blipFill>
          <a:blip r:embed="rId2" cstate="print"/>
          <a:stretch>
            <a:fillRect/>
          </a:stretch>
        </p:blipFill>
        <p:spPr>
          <a:xfrm>
            <a:off x="406138" y="4958552"/>
            <a:ext cx="2001951" cy="1504800"/>
          </a:xfrm>
          <a:prstGeom prst="rect">
            <a:avLst/>
          </a:prstGeom>
        </p:spPr>
      </p:pic>
      <p:pic>
        <p:nvPicPr>
          <p:cNvPr id="13" name="Picture 12" descr="two guys shaking hands_sm.jpg"/>
          <p:cNvPicPr>
            <a:picLocks noChangeAspect="1"/>
          </p:cNvPicPr>
          <p:nvPr userDrawn="1"/>
        </p:nvPicPr>
        <p:blipFill>
          <a:blip r:embed="rId3" cstate="print"/>
          <a:stretch>
            <a:fillRect/>
          </a:stretch>
        </p:blipFill>
        <p:spPr>
          <a:xfrm>
            <a:off x="413069" y="1744200"/>
            <a:ext cx="2019647" cy="3056400"/>
          </a:xfrm>
          <a:prstGeom prst="rect">
            <a:avLst/>
          </a:prstGeom>
        </p:spPr>
      </p:pic>
      <p:pic>
        <p:nvPicPr>
          <p:cNvPr id="14" name="Picture 13" descr="c1227-043.jpg"/>
          <p:cNvPicPr>
            <a:picLocks/>
          </p:cNvPicPr>
          <p:nvPr userDrawn="1"/>
        </p:nvPicPr>
        <p:blipFill>
          <a:blip r:embed="rId4" cstate="print"/>
          <a:stretch>
            <a:fillRect/>
          </a:stretch>
        </p:blipFill>
        <p:spPr>
          <a:xfrm>
            <a:off x="408971" y="239400"/>
            <a:ext cx="1996283" cy="13608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Mining">
    <p:spTree>
      <p:nvGrpSpPr>
        <p:cNvPr id="1" name=""/>
        <p:cNvGrpSpPr/>
        <p:nvPr/>
      </p:nvGrpSpPr>
      <p:grpSpPr>
        <a:xfrm>
          <a:off x="0" y="0"/>
          <a:ext cx="0" cy="0"/>
          <a:chOff x="0" y="0"/>
          <a:chExt cx="0" cy="0"/>
        </a:xfrm>
      </p:grpSpPr>
      <p:sp>
        <p:nvSpPr>
          <p:cNvPr id="7" name="Text Placeholder 22"/>
          <p:cNvSpPr>
            <a:spLocks noGrp="1"/>
          </p:cNvSpPr>
          <p:nvPr>
            <p:ph type="body" sz="quarter" idx="15"/>
          </p:nvPr>
        </p:nvSpPr>
        <p:spPr>
          <a:xfrm>
            <a:off x="3029714" y="6973114"/>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8" name="Text Placeholder 22"/>
          <p:cNvSpPr>
            <a:spLocks noGrp="1"/>
          </p:cNvSpPr>
          <p:nvPr>
            <p:ph type="body" sz="quarter" idx="16"/>
          </p:nvPr>
        </p:nvSpPr>
        <p:spPr>
          <a:xfrm>
            <a:off x="3029714" y="7473179"/>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10" name="Text Placeholder 22"/>
          <p:cNvSpPr>
            <a:spLocks noGrp="1"/>
          </p:cNvSpPr>
          <p:nvPr>
            <p:ph type="body" sz="quarter" idx="17"/>
          </p:nvPr>
        </p:nvSpPr>
        <p:spPr>
          <a:xfrm>
            <a:off x="3352800" y="1524000"/>
            <a:ext cx="10634690" cy="1371600"/>
          </a:xfrm>
          <a:prstGeom prst="rect">
            <a:avLst/>
          </a:prstGeom>
        </p:spPr>
        <p:txBody>
          <a:bodyPr anchor="b"/>
          <a:lstStyle>
            <a:lvl1pPr algn="r">
              <a:buNone/>
              <a:defRPr sz="44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5" name="Text Placeholder 22"/>
          <p:cNvSpPr>
            <a:spLocks noGrp="1"/>
          </p:cNvSpPr>
          <p:nvPr>
            <p:ph type="body" sz="quarter" idx="18"/>
          </p:nvPr>
        </p:nvSpPr>
        <p:spPr>
          <a:xfrm>
            <a:off x="3352800" y="2971800"/>
            <a:ext cx="10634690" cy="685800"/>
          </a:xfrm>
          <a:prstGeom prst="rect">
            <a:avLst/>
          </a:prstGeom>
        </p:spPr>
        <p:txBody>
          <a:bodyPr anchor="t"/>
          <a:lstStyle>
            <a:lvl1pPr algn="r">
              <a:buNone/>
              <a:defRPr sz="28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06138" y="4959120"/>
            <a:ext cx="2001951" cy="1504232"/>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8392" t="935" r="18320" b="2605"/>
          <a:stretch/>
        </p:blipFill>
        <p:spPr>
          <a:xfrm>
            <a:off x="406138" y="1744200"/>
            <a:ext cx="2001951" cy="305640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138" y="239400"/>
            <a:ext cx="2001951" cy="1360800"/>
          </a:xfrm>
          <a:prstGeom prst="rect">
            <a:avLst/>
          </a:prstGeom>
        </p:spPr>
      </p:pic>
    </p:spTree>
    <p:extLst>
      <p:ext uri="{BB962C8B-B14F-4D97-AF65-F5344CB8AC3E}">
        <p14:creationId xmlns:p14="http://schemas.microsoft.com/office/powerpoint/2010/main" val="1176119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3779520" y="6687880"/>
            <a:ext cx="10026698" cy="514352"/>
          </a:xfrm>
          <a:prstGeom prst="rect">
            <a:avLst/>
          </a:prstGeom>
        </p:spPr>
        <p:txBody>
          <a:bodyPr/>
          <a:lstStyle>
            <a:lvl1pPr>
              <a:buNone/>
              <a:defRPr sz="2160"/>
            </a:lvl1pPr>
            <a:lvl2pPr>
              <a:buNone/>
              <a:defRPr sz="2160"/>
            </a:lvl2pPr>
            <a:lvl3pPr>
              <a:buNone/>
              <a:defRPr sz="2160"/>
            </a:lvl3pPr>
            <a:lvl4pPr>
              <a:buNone/>
              <a:defRPr sz="2160"/>
            </a:lvl4pPr>
            <a:lvl5pPr>
              <a:buNone/>
              <a:defRPr sz="2160"/>
            </a:lvl5pPr>
          </a:lstStyle>
          <a:p>
            <a:pPr lvl="0"/>
            <a:endParaRPr lang="en-CA" dirty="0"/>
          </a:p>
        </p:txBody>
      </p:sp>
      <p:sp>
        <p:nvSpPr>
          <p:cNvPr id="12" name="Text Placeholder 22"/>
          <p:cNvSpPr>
            <a:spLocks noGrp="1"/>
          </p:cNvSpPr>
          <p:nvPr>
            <p:ph type="body" sz="quarter" idx="16"/>
          </p:nvPr>
        </p:nvSpPr>
        <p:spPr>
          <a:xfrm>
            <a:off x="3779520" y="7302441"/>
            <a:ext cx="10026698" cy="514352"/>
          </a:xfrm>
          <a:prstGeom prst="rect">
            <a:avLst/>
          </a:prstGeom>
        </p:spPr>
        <p:txBody>
          <a:bodyPr/>
          <a:lstStyle>
            <a:lvl1pPr>
              <a:buNone/>
              <a:defRPr sz="2160"/>
            </a:lvl1pPr>
            <a:lvl2pPr>
              <a:buNone/>
              <a:defRPr sz="2160"/>
            </a:lvl2pPr>
            <a:lvl3pPr>
              <a:buNone/>
              <a:defRPr sz="2160"/>
            </a:lvl3pPr>
            <a:lvl4pPr>
              <a:buNone/>
              <a:defRPr sz="2160"/>
            </a:lvl4pPr>
            <a:lvl5pPr>
              <a:buNone/>
              <a:defRPr sz="2160"/>
            </a:lvl5pPr>
          </a:lstStyle>
          <a:p>
            <a:pPr lvl="0"/>
            <a:endParaRPr lang="en-CA" dirty="0"/>
          </a:p>
        </p:txBody>
      </p:sp>
      <p:pic>
        <p:nvPicPr>
          <p:cNvPr id="15" name="Picture 14" descr="OJP0000032.JPG"/>
          <p:cNvPicPr>
            <a:picLocks noChangeAspect="1"/>
          </p:cNvPicPr>
          <p:nvPr userDrawn="1"/>
        </p:nvPicPr>
        <p:blipFill>
          <a:blip r:embed="rId2" cstate="print"/>
          <a:stretch>
            <a:fillRect/>
          </a:stretch>
        </p:blipFill>
        <p:spPr>
          <a:xfrm>
            <a:off x="609600" y="4754880"/>
            <a:ext cx="2564310" cy="1444420"/>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609600" y="1920240"/>
            <a:ext cx="2564310" cy="2693323"/>
          </a:xfrm>
          <a:prstGeom prst="rect">
            <a:avLst/>
          </a:prstGeom>
        </p:spPr>
      </p:pic>
      <p:pic>
        <p:nvPicPr>
          <p:cNvPr id="17" name="Picture 16" descr="c1227-043.jpg"/>
          <p:cNvPicPr>
            <a:picLocks noChangeAspect="1"/>
          </p:cNvPicPr>
          <p:nvPr userDrawn="1"/>
        </p:nvPicPr>
        <p:blipFill>
          <a:blip r:embed="rId4" cstate="print"/>
          <a:stretch>
            <a:fillRect/>
          </a:stretch>
        </p:blipFill>
        <p:spPr>
          <a:xfrm>
            <a:off x="609600" y="182880"/>
            <a:ext cx="2560320" cy="1600200"/>
          </a:xfrm>
          <a:prstGeom prst="rect">
            <a:avLst/>
          </a:prstGeom>
        </p:spPr>
      </p:pic>
      <p:sp>
        <p:nvSpPr>
          <p:cNvPr id="18" name="Text Placeholder 22"/>
          <p:cNvSpPr>
            <a:spLocks noGrp="1"/>
          </p:cNvSpPr>
          <p:nvPr>
            <p:ph type="body" sz="quarter" idx="17"/>
          </p:nvPr>
        </p:nvSpPr>
        <p:spPr>
          <a:xfrm>
            <a:off x="3901440" y="1188720"/>
            <a:ext cx="9851482" cy="822960"/>
          </a:xfrm>
          <a:prstGeom prst="rect">
            <a:avLst/>
          </a:prstGeom>
        </p:spPr>
        <p:txBody>
          <a:bodyPr anchor="b"/>
          <a:lstStyle>
            <a:lvl1pPr algn="r">
              <a:buNone/>
              <a:defRPr sz="3840">
                <a:solidFill>
                  <a:schemeClr val="bg1"/>
                </a:solidFill>
              </a:defRPr>
            </a:lvl1pPr>
            <a:lvl2pPr>
              <a:buNone/>
              <a:defRPr sz="2160"/>
            </a:lvl2pPr>
            <a:lvl3pPr>
              <a:buNone/>
              <a:defRPr sz="2160"/>
            </a:lvl3pPr>
            <a:lvl4pPr>
              <a:buNone/>
              <a:defRPr sz="2160"/>
            </a:lvl4pPr>
            <a:lvl5pPr>
              <a:buNone/>
              <a:defRPr sz="2160"/>
            </a:lvl5pPr>
          </a:lstStyle>
          <a:p>
            <a:pPr lvl="0"/>
            <a:endParaRPr lang="en-CA" dirty="0"/>
          </a:p>
        </p:txBody>
      </p:sp>
      <p:sp>
        <p:nvSpPr>
          <p:cNvPr id="19" name="Text Placeholder 22"/>
          <p:cNvSpPr>
            <a:spLocks noGrp="1"/>
          </p:cNvSpPr>
          <p:nvPr>
            <p:ph type="body" sz="quarter" idx="18"/>
          </p:nvPr>
        </p:nvSpPr>
        <p:spPr>
          <a:xfrm>
            <a:off x="3901440" y="2103120"/>
            <a:ext cx="9851482" cy="457200"/>
          </a:xfrm>
          <a:prstGeom prst="rect">
            <a:avLst/>
          </a:prstGeom>
        </p:spPr>
        <p:txBody>
          <a:bodyPr anchor="t"/>
          <a:lstStyle>
            <a:lvl1pPr algn="r">
              <a:buNone/>
              <a:defRPr sz="2400">
                <a:solidFill>
                  <a:schemeClr val="bg1"/>
                </a:solidFill>
              </a:defRPr>
            </a:lvl1pPr>
            <a:lvl2pPr>
              <a:buNone/>
              <a:defRPr sz="2160"/>
            </a:lvl2pPr>
            <a:lvl3pPr>
              <a:buNone/>
              <a:defRPr sz="2160"/>
            </a:lvl3pPr>
            <a:lvl4pPr>
              <a:buNone/>
              <a:defRPr sz="2160"/>
            </a:lvl4pPr>
            <a:lvl5pPr>
              <a:buNone/>
              <a:defRPr sz="2160"/>
            </a:lvl5pPr>
          </a:lstStyle>
          <a:p>
            <a:pPr lvl="0"/>
            <a:endParaRPr lang="en-CA" dirty="0"/>
          </a:p>
        </p:txBody>
      </p:sp>
    </p:spTree>
    <p:extLst>
      <p:ext uri="{BB962C8B-B14F-4D97-AF65-F5344CB8AC3E}">
        <p14:creationId xmlns:p14="http://schemas.microsoft.com/office/powerpoint/2010/main" val="861512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6963" y="2555875"/>
            <a:ext cx="12436475" cy="1765300"/>
          </a:xfrm>
        </p:spPr>
        <p:txBody>
          <a:bodyPr/>
          <a:lstStyle>
            <a:lvl1pPr algn="ctr">
              <a:defRPr/>
            </a:lvl1pPr>
          </a:lstStyle>
          <a:p>
            <a:r>
              <a:rPr lang="en-US" dirty="0"/>
              <a:t>Click to edit Master title style</a:t>
            </a:r>
            <a:endParaRPr lang="en-CA" dirty="0"/>
          </a:p>
        </p:txBody>
      </p:sp>
      <p:sp>
        <p:nvSpPr>
          <p:cNvPr id="3" name="Subtitle 2"/>
          <p:cNvSpPr>
            <a:spLocks noGrp="1"/>
          </p:cNvSpPr>
          <p:nvPr>
            <p:ph type="subTitle" idx="1"/>
          </p:nvPr>
        </p:nvSpPr>
        <p:spPr>
          <a:xfrm>
            <a:off x="2193925" y="4664075"/>
            <a:ext cx="10242550" cy="210185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p:cNvSpPr/>
          <p:nvPr userDrawn="1"/>
        </p:nvSpPr>
        <p:spPr>
          <a:xfrm>
            <a:off x="1458078" y="1400950"/>
            <a:ext cx="785818" cy="5286412"/>
          </a:xfrm>
          <a:prstGeom prst="rect">
            <a:avLst/>
          </a:prstGeom>
          <a:solidFill>
            <a:srgbClr val="D3C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userDrawn="1"/>
        </p:nvSpPr>
        <p:spPr>
          <a:xfrm>
            <a:off x="1743830" y="1758140"/>
            <a:ext cx="11358642" cy="4643470"/>
          </a:xfrm>
          <a:prstGeom prst="rect">
            <a:avLst/>
          </a:prstGeom>
          <a:solidFill>
            <a:srgbClr val="ECE7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userDrawn="1"/>
        </p:nvSpPr>
        <p:spPr>
          <a:xfrm rot="5400000">
            <a:off x="5396287" y="-1608565"/>
            <a:ext cx="857256" cy="816217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2209800" y="2133600"/>
            <a:ext cx="7391400" cy="685800"/>
          </a:xfrm>
        </p:spPr>
        <p:txBody>
          <a:bodyPr/>
          <a:lstStyle>
            <a:lvl1pPr algn="l">
              <a:defRPr>
                <a:solidFill>
                  <a:schemeClr val="bg1"/>
                </a:solidFill>
              </a:defRPr>
            </a:lvl1pPr>
          </a:lstStyle>
          <a:p>
            <a:r>
              <a:rPr lang="en-US" dirty="0"/>
              <a:t>Click to edit Master title style</a:t>
            </a:r>
            <a:endParaRPr lang="en-CA" dirty="0"/>
          </a:p>
        </p:txBody>
      </p:sp>
      <p:sp>
        <p:nvSpPr>
          <p:cNvPr id="3" name="Subtitle 2"/>
          <p:cNvSpPr>
            <a:spLocks noGrp="1"/>
          </p:cNvSpPr>
          <p:nvPr>
            <p:ph type="subTitle" idx="1"/>
          </p:nvPr>
        </p:nvSpPr>
        <p:spPr>
          <a:xfrm>
            <a:off x="2209799" y="3048001"/>
            <a:ext cx="10210801" cy="609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0" y="5287963"/>
            <a:ext cx="12436475" cy="163512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1155700" y="3487738"/>
            <a:ext cx="12436475" cy="1800225"/>
          </a:xfrm>
        </p:spPr>
        <p:txBody>
          <a:bodyPr anchor="b">
            <a:normAutofit/>
          </a:bodyPr>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Content Placeholder 3"/>
          <p:cNvSpPr>
            <a:spLocks noGrp="1"/>
          </p:cNvSpPr>
          <p:nvPr>
            <p:ph sz="half" idx="2"/>
          </p:nvPr>
        </p:nvSpPr>
        <p:spPr>
          <a:xfrm>
            <a:off x="726744" y="1920875"/>
            <a:ext cx="13217856" cy="5430838"/>
          </a:xfrm>
        </p:spPr>
        <p:txBody>
          <a:bodyPr/>
          <a:lstStyle>
            <a:lvl1pPr>
              <a:defRPr sz="2800"/>
            </a:lvl1pPr>
            <a:lvl2pPr>
              <a:defRPr sz="24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ext Placeholder 22"/>
          <p:cNvSpPr>
            <a:spLocks noGrp="1"/>
          </p:cNvSpPr>
          <p:nvPr>
            <p:ph type="body" sz="quarter" idx="15"/>
          </p:nvPr>
        </p:nvSpPr>
        <p:spPr>
          <a:xfrm>
            <a:off x="3029714" y="6973114"/>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8" name="Text Placeholder 22"/>
          <p:cNvSpPr>
            <a:spLocks noGrp="1"/>
          </p:cNvSpPr>
          <p:nvPr>
            <p:ph type="body" sz="quarter" idx="16"/>
          </p:nvPr>
        </p:nvSpPr>
        <p:spPr>
          <a:xfrm>
            <a:off x="3029714" y="7473179"/>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10" name="Text Placeholder 22"/>
          <p:cNvSpPr>
            <a:spLocks noGrp="1"/>
          </p:cNvSpPr>
          <p:nvPr>
            <p:ph type="body" sz="quarter" idx="17"/>
          </p:nvPr>
        </p:nvSpPr>
        <p:spPr>
          <a:xfrm>
            <a:off x="3352800" y="1524000"/>
            <a:ext cx="10634690" cy="1371600"/>
          </a:xfrm>
          <a:prstGeom prst="rect">
            <a:avLst/>
          </a:prstGeom>
        </p:spPr>
        <p:txBody>
          <a:bodyPr anchor="b"/>
          <a:lstStyle>
            <a:lvl1pPr algn="r">
              <a:buNone/>
              <a:defRPr sz="44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5" name="Text Placeholder 22"/>
          <p:cNvSpPr>
            <a:spLocks noGrp="1"/>
          </p:cNvSpPr>
          <p:nvPr>
            <p:ph type="body" sz="quarter" idx="18"/>
          </p:nvPr>
        </p:nvSpPr>
        <p:spPr>
          <a:xfrm>
            <a:off x="3352800" y="2971800"/>
            <a:ext cx="10634690" cy="685800"/>
          </a:xfrm>
          <a:prstGeom prst="rect">
            <a:avLst/>
          </a:prstGeom>
        </p:spPr>
        <p:txBody>
          <a:bodyPr anchor="t"/>
          <a:lstStyle>
            <a:lvl1pPr algn="r">
              <a:buNone/>
              <a:defRPr sz="28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6" name="Picture 5" descr="OJP0000032.JPG"/>
          <p:cNvPicPr>
            <a:picLocks/>
          </p:cNvPicPr>
          <p:nvPr userDrawn="1"/>
        </p:nvPicPr>
        <p:blipFill>
          <a:blip r:embed="rId2" cstate="print"/>
          <a:stretch>
            <a:fillRect/>
          </a:stretch>
        </p:blipFill>
        <p:spPr>
          <a:xfrm>
            <a:off x="404515" y="4946996"/>
            <a:ext cx="2004918" cy="1503689"/>
          </a:xfrm>
          <a:prstGeom prst="rect">
            <a:avLst/>
          </a:prstGeom>
        </p:spPr>
      </p:pic>
      <p:pic>
        <p:nvPicPr>
          <p:cNvPr id="9" name="Picture 8" descr="two guys shaking hands_sm.jpg"/>
          <p:cNvPicPr>
            <a:picLocks noChangeAspect="1"/>
          </p:cNvPicPr>
          <p:nvPr userDrawn="1"/>
        </p:nvPicPr>
        <p:blipFill>
          <a:blip r:embed="rId3" cstate="print"/>
          <a:stretch>
            <a:fillRect/>
          </a:stretch>
        </p:blipFill>
        <p:spPr>
          <a:xfrm>
            <a:off x="404514" y="1996334"/>
            <a:ext cx="2004097" cy="2804266"/>
          </a:xfrm>
          <a:prstGeom prst="rect">
            <a:avLst/>
          </a:prstGeom>
        </p:spPr>
      </p:pic>
      <p:pic>
        <p:nvPicPr>
          <p:cNvPr id="11" name="Picture 10" descr="c1227-043.jpg"/>
          <p:cNvPicPr>
            <a:picLocks/>
          </p:cNvPicPr>
          <p:nvPr userDrawn="1"/>
        </p:nvPicPr>
        <p:blipFill>
          <a:blip r:embed="rId4" cstate="print"/>
          <a:stretch>
            <a:fillRect/>
          </a:stretch>
        </p:blipFill>
        <p:spPr>
          <a:xfrm>
            <a:off x="408174" y="204038"/>
            <a:ext cx="2002536" cy="16687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Rectangle 4"/>
          <p:cNvSpPr/>
          <p:nvPr userDrawn="1"/>
        </p:nvSpPr>
        <p:spPr>
          <a:xfrm>
            <a:off x="1458078" y="1400950"/>
            <a:ext cx="785818" cy="5286412"/>
          </a:xfrm>
          <a:prstGeom prst="rect">
            <a:avLst/>
          </a:prstGeom>
          <a:solidFill>
            <a:srgbClr val="D3C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userDrawn="1"/>
        </p:nvSpPr>
        <p:spPr>
          <a:xfrm>
            <a:off x="1743830" y="1758140"/>
            <a:ext cx="11358642" cy="4643470"/>
          </a:xfrm>
          <a:prstGeom prst="rect">
            <a:avLst/>
          </a:prstGeom>
          <a:solidFill>
            <a:srgbClr val="ECE7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userDrawn="1"/>
        </p:nvSpPr>
        <p:spPr>
          <a:xfrm rot="5400000">
            <a:off x="5396287" y="-1608565"/>
            <a:ext cx="857256" cy="816217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209800" y="2133600"/>
            <a:ext cx="7543800" cy="685800"/>
          </a:xfrm>
        </p:spPr>
        <p:txBody>
          <a:bodyPr>
            <a:normAutofit/>
          </a:bodyPr>
          <a:lstStyle>
            <a:lvl1pPr>
              <a:defRPr sz="3200">
                <a:solidFill>
                  <a:schemeClr val="bg1"/>
                </a:solidFill>
              </a:defRPr>
            </a:lvl1pPr>
          </a:lstStyle>
          <a:p>
            <a:r>
              <a:rPr lang="en-US" dirty="0"/>
              <a:t>Click to edit Master title style</a:t>
            </a:r>
            <a:endParaRPr lang="en-CA" dirty="0"/>
          </a:p>
        </p:txBody>
      </p:sp>
      <p:sp>
        <p:nvSpPr>
          <p:cNvPr id="4" name="Content Placeholder 3"/>
          <p:cNvSpPr>
            <a:spLocks noGrp="1"/>
          </p:cNvSpPr>
          <p:nvPr>
            <p:ph sz="half" idx="2"/>
          </p:nvPr>
        </p:nvSpPr>
        <p:spPr>
          <a:xfrm>
            <a:off x="2209800" y="3047999"/>
            <a:ext cx="10668000" cy="3124201"/>
          </a:xfrm>
        </p:spPr>
        <p:txBody>
          <a:bodyPr/>
          <a:lstStyle>
            <a:lvl1pPr>
              <a:defRPr sz="2800"/>
            </a:lvl1pPr>
            <a:lvl2pPr>
              <a:defRPr sz="24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31838" y="1920875"/>
            <a:ext cx="6507162" cy="5430838"/>
          </a:xfrm>
        </p:spPr>
        <p:txBody>
          <a:bodyPr/>
          <a:lstStyle>
            <a:lvl1pPr>
              <a:defRPr sz="2800"/>
            </a:lvl1pPr>
            <a:lvl2pPr>
              <a:defRPr sz="24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7391400" y="1920875"/>
            <a:ext cx="6507163" cy="5430838"/>
          </a:xfrm>
        </p:spPr>
        <p:txBody>
          <a:bodyPr/>
          <a:lstStyle>
            <a:lvl1pPr>
              <a:defRPr sz="2800"/>
            </a:lvl1pPr>
            <a:lvl2pPr>
              <a:defRPr sz="24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731838" y="1841500"/>
            <a:ext cx="6464300" cy="768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1838" y="2609850"/>
            <a:ext cx="6464300" cy="4741863"/>
          </a:xfrm>
        </p:spPr>
        <p:txBody>
          <a:bodyPr/>
          <a:lstStyle>
            <a:lvl1pPr>
              <a:defRPr sz="24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7432675" y="1841500"/>
            <a:ext cx="6465888" cy="768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432675" y="2609850"/>
            <a:ext cx="6465888" cy="4741863"/>
          </a:xfrm>
        </p:spPr>
        <p:txBody>
          <a:bodyPr/>
          <a:lstStyle>
            <a:lvl1pPr>
              <a:defRPr sz="24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8" y="7627938"/>
            <a:ext cx="3413125" cy="438150"/>
          </a:xfrm>
          <a:prstGeom prst="rect">
            <a:avLst/>
          </a:prstGeom>
        </p:spPr>
        <p:txBody>
          <a:bodyPr/>
          <a:lstStyle/>
          <a:p>
            <a:fld id="{248221F3-5085-4B2F-88E1-1902236C0C32}" type="datetimeFigureOut">
              <a:rPr lang="en-US" smtClean="0"/>
              <a:pPr/>
              <a:t>11/22/2019</a:t>
            </a:fld>
            <a:endParaRPr lang="en-CA"/>
          </a:p>
        </p:txBody>
      </p:sp>
      <p:sp>
        <p:nvSpPr>
          <p:cNvPr id="3" name="Footer Placeholder 2"/>
          <p:cNvSpPr>
            <a:spLocks noGrp="1"/>
          </p:cNvSpPr>
          <p:nvPr>
            <p:ph type="ftr" sz="quarter" idx="11"/>
          </p:nvPr>
        </p:nvSpPr>
        <p:spPr>
          <a:xfrm>
            <a:off x="4999038" y="7627938"/>
            <a:ext cx="4632325" cy="438150"/>
          </a:xfrm>
          <a:prstGeom prst="rect">
            <a:avLst/>
          </a:prstGeom>
        </p:spPr>
        <p:txBody>
          <a:bodyPr/>
          <a:lstStyle/>
          <a:p>
            <a:endParaRPr lang="en-CA"/>
          </a:p>
        </p:txBody>
      </p:sp>
      <p:sp>
        <p:nvSpPr>
          <p:cNvPr id="4" name="Slide Number Placeholder 3"/>
          <p:cNvSpPr>
            <a:spLocks noGrp="1"/>
          </p:cNvSpPr>
          <p:nvPr>
            <p:ph type="sldNum" sz="quarter" idx="12"/>
          </p:nvPr>
        </p:nvSpPr>
        <p:spPr>
          <a:xfrm>
            <a:off x="10485438" y="7627938"/>
            <a:ext cx="3413125" cy="438150"/>
          </a:xfrm>
          <a:prstGeom prst="rect">
            <a:avLst/>
          </a:prstGeom>
        </p:spPr>
        <p:txBody>
          <a:bodyPr/>
          <a:lstStyle/>
          <a:p>
            <a:fld id="{E08688E6-6573-4B36-9F6F-DE6501AC72BF}" type="slidenum">
              <a:rPr lang="en-CA" smtClean="0"/>
              <a:pPr/>
              <a:t>‹#›</a:t>
            </a:fld>
            <a:endParaRPr lang="en-CA"/>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838" y="327025"/>
            <a:ext cx="4813300" cy="1395413"/>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719763" y="1752600"/>
            <a:ext cx="8178800" cy="5599112"/>
          </a:xfrm>
        </p:spPr>
        <p:txBody>
          <a:bodyPr/>
          <a:lstStyle>
            <a:lvl1pPr>
              <a:defRPr sz="3200"/>
            </a:lvl1pPr>
            <a:lvl2pPr>
              <a:defRPr sz="2800"/>
            </a:lvl2pPr>
            <a:lvl3pPr>
              <a:defRPr sz="2400"/>
            </a:lvl3pPr>
            <a:lvl4pPr>
              <a:defRPr sz="24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731838" y="1722438"/>
            <a:ext cx="4813300" cy="5629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1838" y="7627938"/>
            <a:ext cx="3413125" cy="438150"/>
          </a:xfrm>
          <a:prstGeom prst="rect">
            <a:avLst/>
          </a:prstGeom>
        </p:spPr>
        <p:txBody>
          <a:bodyPr/>
          <a:lstStyle/>
          <a:p>
            <a:fld id="{248221F3-5085-4B2F-88E1-1902236C0C32}" type="datetimeFigureOut">
              <a:rPr lang="en-US" smtClean="0"/>
              <a:pPr/>
              <a:t>11/22/2019</a:t>
            </a:fld>
            <a:endParaRPr lang="en-CA"/>
          </a:p>
        </p:txBody>
      </p:sp>
      <p:sp>
        <p:nvSpPr>
          <p:cNvPr id="6" name="Footer Placeholder 5"/>
          <p:cNvSpPr>
            <a:spLocks noGrp="1"/>
          </p:cNvSpPr>
          <p:nvPr>
            <p:ph type="ftr" sz="quarter" idx="11"/>
          </p:nvPr>
        </p:nvSpPr>
        <p:spPr>
          <a:xfrm>
            <a:off x="4999038" y="7627938"/>
            <a:ext cx="4632325" cy="438150"/>
          </a:xfrm>
          <a:prstGeom prst="rect">
            <a:avLst/>
          </a:prstGeom>
        </p:spPr>
        <p:txBody>
          <a:bodyPr/>
          <a:lstStyle/>
          <a:p>
            <a:endParaRPr lang="en-CA"/>
          </a:p>
        </p:txBody>
      </p:sp>
      <p:sp>
        <p:nvSpPr>
          <p:cNvPr id="7" name="Slide Number Placeholder 6"/>
          <p:cNvSpPr>
            <a:spLocks noGrp="1"/>
          </p:cNvSpPr>
          <p:nvPr>
            <p:ph type="sldNum" sz="quarter" idx="12"/>
          </p:nvPr>
        </p:nvSpPr>
        <p:spPr>
          <a:xfrm>
            <a:off x="10485438" y="7627938"/>
            <a:ext cx="3413125" cy="438150"/>
          </a:xfrm>
          <a:prstGeom prst="rect">
            <a:avLst/>
          </a:prstGeom>
        </p:spPr>
        <p:txBody>
          <a:bodyPr/>
          <a:lstStyle/>
          <a:p>
            <a:fld id="{E08688E6-6573-4B36-9F6F-DE6501AC72BF}" type="slidenum">
              <a:rPr lang="en-CA" smtClean="0"/>
              <a:pPr/>
              <a:t>‹#›</a:t>
            </a:fld>
            <a:endParaRPr lang="en-CA"/>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025" y="5761038"/>
            <a:ext cx="8778875" cy="679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867025" y="735013"/>
            <a:ext cx="8778875" cy="49387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867025" y="6440488"/>
            <a:ext cx="8778875" cy="9667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1838" y="7627938"/>
            <a:ext cx="3413125" cy="438150"/>
          </a:xfrm>
          <a:prstGeom prst="rect">
            <a:avLst/>
          </a:prstGeom>
        </p:spPr>
        <p:txBody>
          <a:bodyPr/>
          <a:lstStyle/>
          <a:p>
            <a:fld id="{248221F3-5085-4B2F-88E1-1902236C0C32}" type="datetimeFigureOut">
              <a:rPr lang="en-US" smtClean="0"/>
              <a:pPr/>
              <a:t>11/22/2019</a:t>
            </a:fld>
            <a:endParaRPr lang="en-CA"/>
          </a:p>
        </p:txBody>
      </p:sp>
      <p:sp>
        <p:nvSpPr>
          <p:cNvPr id="6" name="Footer Placeholder 5"/>
          <p:cNvSpPr>
            <a:spLocks noGrp="1"/>
          </p:cNvSpPr>
          <p:nvPr>
            <p:ph type="ftr" sz="quarter" idx="11"/>
          </p:nvPr>
        </p:nvSpPr>
        <p:spPr>
          <a:xfrm>
            <a:off x="4999038" y="7627938"/>
            <a:ext cx="4632325" cy="438150"/>
          </a:xfrm>
          <a:prstGeom prst="rect">
            <a:avLst/>
          </a:prstGeom>
        </p:spPr>
        <p:txBody>
          <a:bodyPr/>
          <a:lstStyle/>
          <a:p>
            <a:endParaRPr lang="en-CA"/>
          </a:p>
        </p:txBody>
      </p:sp>
      <p:sp>
        <p:nvSpPr>
          <p:cNvPr id="7" name="Slide Number Placeholder 6"/>
          <p:cNvSpPr>
            <a:spLocks noGrp="1"/>
          </p:cNvSpPr>
          <p:nvPr>
            <p:ph type="sldNum" sz="quarter" idx="12"/>
          </p:nvPr>
        </p:nvSpPr>
        <p:spPr>
          <a:xfrm>
            <a:off x="10485438" y="7627938"/>
            <a:ext cx="3413125" cy="438150"/>
          </a:xfrm>
          <a:prstGeom prst="rect">
            <a:avLst/>
          </a:prstGeom>
        </p:spPr>
        <p:txBody>
          <a:bodyPr/>
          <a:lstStyle/>
          <a:p>
            <a:fld id="{E08688E6-6573-4B36-9F6F-DE6501AC72BF}" type="slidenum">
              <a:rPr lang="en-CA" smtClean="0"/>
              <a:pPr/>
              <a:t>‹#›</a:t>
            </a:fld>
            <a:endParaRPr lang="en-CA"/>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822960"/>
            <a:ext cx="10485120" cy="878206"/>
          </a:xfrm>
          <a:prstGeom prst="rect">
            <a:avLst/>
          </a:prstGeom>
        </p:spPr>
        <p:txBody>
          <a:bodyPr/>
          <a:lstStyle/>
          <a:p>
            <a:r>
              <a:rPr lang="en-US" dirty="0"/>
              <a:t>Click to edit Master title style</a:t>
            </a:r>
            <a:endParaRPr lang="en-CA" dirty="0"/>
          </a:p>
        </p:txBody>
      </p:sp>
      <p:sp>
        <p:nvSpPr>
          <p:cNvPr id="3" name="Content Placeholder 2"/>
          <p:cNvSpPr>
            <a:spLocks noGrp="1"/>
          </p:cNvSpPr>
          <p:nvPr>
            <p:ph idx="1"/>
          </p:nvPr>
        </p:nvSpPr>
        <p:spPr>
          <a:xfrm>
            <a:off x="731520" y="1920240"/>
            <a:ext cx="13167360" cy="54311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36387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6963" y="2555875"/>
            <a:ext cx="12436475" cy="1765300"/>
          </a:xfrm>
        </p:spPr>
        <p:txBody>
          <a:bodyPr/>
          <a:lstStyle>
            <a:lvl1pPr algn="ctr">
              <a:defRPr/>
            </a:lvl1pPr>
          </a:lstStyle>
          <a:p>
            <a:r>
              <a:rPr lang="en-US" dirty="0"/>
              <a:t>Click to edit Master title style</a:t>
            </a:r>
            <a:endParaRPr lang="en-CA" dirty="0"/>
          </a:p>
        </p:txBody>
      </p:sp>
      <p:sp>
        <p:nvSpPr>
          <p:cNvPr id="3" name="Subtitle 2"/>
          <p:cNvSpPr>
            <a:spLocks noGrp="1"/>
          </p:cNvSpPr>
          <p:nvPr>
            <p:ph type="subTitle" idx="1"/>
          </p:nvPr>
        </p:nvSpPr>
        <p:spPr>
          <a:xfrm>
            <a:off x="2193925" y="4664075"/>
            <a:ext cx="10242550" cy="210185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2829568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p:cNvSpPr/>
          <p:nvPr userDrawn="1"/>
        </p:nvSpPr>
        <p:spPr>
          <a:xfrm>
            <a:off x="1458078" y="1400950"/>
            <a:ext cx="785818" cy="5286412"/>
          </a:xfrm>
          <a:prstGeom prst="rect">
            <a:avLst/>
          </a:prstGeom>
          <a:solidFill>
            <a:srgbClr val="D3C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userDrawn="1"/>
        </p:nvSpPr>
        <p:spPr>
          <a:xfrm>
            <a:off x="1743830" y="1758140"/>
            <a:ext cx="11358642" cy="4643470"/>
          </a:xfrm>
          <a:prstGeom prst="rect">
            <a:avLst/>
          </a:prstGeom>
          <a:solidFill>
            <a:srgbClr val="ECE7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userDrawn="1"/>
        </p:nvSpPr>
        <p:spPr>
          <a:xfrm rot="5400000">
            <a:off x="5396287" y="-1608565"/>
            <a:ext cx="857256" cy="816217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2209800" y="2133600"/>
            <a:ext cx="7391400" cy="685800"/>
          </a:xfrm>
        </p:spPr>
        <p:txBody>
          <a:bodyPr/>
          <a:lstStyle>
            <a:lvl1pPr algn="l">
              <a:defRPr>
                <a:solidFill>
                  <a:schemeClr val="bg1"/>
                </a:solidFill>
              </a:defRPr>
            </a:lvl1pPr>
          </a:lstStyle>
          <a:p>
            <a:r>
              <a:rPr lang="en-US" dirty="0"/>
              <a:t>Click to edit Master title style</a:t>
            </a:r>
            <a:endParaRPr lang="en-CA" dirty="0"/>
          </a:p>
        </p:txBody>
      </p:sp>
      <p:sp>
        <p:nvSpPr>
          <p:cNvPr id="3" name="Subtitle 2"/>
          <p:cNvSpPr>
            <a:spLocks noGrp="1"/>
          </p:cNvSpPr>
          <p:nvPr>
            <p:ph type="subTitle" idx="1"/>
          </p:nvPr>
        </p:nvSpPr>
        <p:spPr>
          <a:xfrm>
            <a:off x="2209799" y="3048001"/>
            <a:ext cx="10210801" cy="609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3987304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ne &amp; Cheese">
    <p:spTree>
      <p:nvGrpSpPr>
        <p:cNvPr id="1" name=""/>
        <p:cNvGrpSpPr/>
        <p:nvPr/>
      </p:nvGrpSpPr>
      <p:grpSpPr>
        <a:xfrm>
          <a:off x="0" y="0"/>
          <a:ext cx="0" cy="0"/>
          <a:chOff x="0" y="0"/>
          <a:chExt cx="0" cy="0"/>
        </a:xfrm>
      </p:grpSpPr>
      <p:sp>
        <p:nvSpPr>
          <p:cNvPr id="7" name="Text Placeholder 22"/>
          <p:cNvSpPr>
            <a:spLocks noGrp="1"/>
          </p:cNvSpPr>
          <p:nvPr>
            <p:ph type="body" sz="quarter" idx="15"/>
          </p:nvPr>
        </p:nvSpPr>
        <p:spPr>
          <a:xfrm>
            <a:off x="3029714" y="6973114"/>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8" name="Text Placeholder 22"/>
          <p:cNvSpPr>
            <a:spLocks noGrp="1"/>
          </p:cNvSpPr>
          <p:nvPr>
            <p:ph type="body" sz="quarter" idx="16"/>
          </p:nvPr>
        </p:nvSpPr>
        <p:spPr>
          <a:xfrm>
            <a:off x="3029714" y="7473179"/>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10" name="Text Placeholder 22"/>
          <p:cNvSpPr>
            <a:spLocks noGrp="1"/>
          </p:cNvSpPr>
          <p:nvPr>
            <p:ph type="body" sz="quarter" idx="17"/>
          </p:nvPr>
        </p:nvSpPr>
        <p:spPr>
          <a:xfrm>
            <a:off x="3352800" y="1524000"/>
            <a:ext cx="10634690" cy="1371600"/>
          </a:xfrm>
          <a:prstGeom prst="rect">
            <a:avLst/>
          </a:prstGeom>
        </p:spPr>
        <p:txBody>
          <a:bodyPr anchor="b"/>
          <a:lstStyle>
            <a:lvl1pPr algn="r">
              <a:buNone/>
              <a:defRPr sz="44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5" name="Text Placeholder 22"/>
          <p:cNvSpPr>
            <a:spLocks noGrp="1"/>
          </p:cNvSpPr>
          <p:nvPr>
            <p:ph type="body" sz="quarter" idx="18"/>
          </p:nvPr>
        </p:nvSpPr>
        <p:spPr>
          <a:xfrm>
            <a:off x="3352800" y="2971800"/>
            <a:ext cx="10634690" cy="685800"/>
          </a:xfrm>
          <a:prstGeom prst="rect">
            <a:avLst/>
          </a:prstGeom>
        </p:spPr>
        <p:txBody>
          <a:bodyPr anchor="t"/>
          <a:lstStyle>
            <a:lvl1pPr algn="r">
              <a:buNone/>
              <a:defRPr sz="28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6" name="Picture 5" descr="OJP0000032.JPG"/>
          <p:cNvPicPr>
            <a:picLocks/>
          </p:cNvPicPr>
          <p:nvPr userDrawn="1"/>
        </p:nvPicPr>
        <p:blipFill>
          <a:blip r:embed="rId2" cstate="print"/>
          <a:stretch>
            <a:fillRect/>
          </a:stretch>
        </p:blipFill>
        <p:spPr>
          <a:xfrm>
            <a:off x="406830" y="4946996"/>
            <a:ext cx="2002536" cy="1503689"/>
          </a:xfrm>
          <a:prstGeom prst="rect">
            <a:avLst/>
          </a:prstGeom>
        </p:spPr>
      </p:pic>
      <p:pic>
        <p:nvPicPr>
          <p:cNvPr id="9" name="Picture 8" descr="two guys shaking hands_sm.jpg"/>
          <p:cNvPicPr>
            <a:picLocks noChangeAspect="1"/>
          </p:cNvPicPr>
          <p:nvPr userDrawn="1"/>
        </p:nvPicPr>
        <p:blipFill>
          <a:blip r:embed="rId3" cstate="print"/>
          <a:stretch>
            <a:fillRect/>
          </a:stretch>
        </p:blipFill>
        <p:spPr>
          <a:xfrm>
            <a:off x="406050" y="1904999"/>
            <a:ext cx="2004097" cy="2860077"/>
          </a:xfrm>
          <a:prstGeom prst="rect">
            <a:avLst/>
          </a:prstGeom>
        </p:spPr>
      </p:pic>
      <p:pic>
        <p:nvPicPr>
          <p:cNvPr id="11" name="Picture 10" descr="c1227-043.jpg"/>
          <p:cNvPicPr>
            <a:picLocks/>
          </p:cNvPicPr>
          <p:nvPr userDrawn="1"/>
        </p:nvPicPr>
        <p:blipFill>
          <a:blip r:embed="rId4" cstate="print"/>
          <a:stretch>
            <a:fillRect/>
          </a:stretch>
        </p:blipFill>
        <p:spPr>
          <a:xfrm>
            <a:off x="406830" y="252984"/>
            <a:ext cx="2002536" cy="1499616"/>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0" y="5287963"/>
            <a:ext cx="12436475" cy="163512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1155700" y="3487738"/>
            <a:ext cx="12436475" cy="1800225"/>
          </a:xfrm>
        </p:spPr>
        <p:txBody>
          <a:bodyPr anchor="b">
            <a:normAutofit/>
          </a:bodyPr>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03267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Content Placeholder 3"/>
          <p:cNvSpPr>
            <a:spLocks noGrp="1"/>
          </p:cNvSpPr>
          <p:nvPr>
            <p:ph sz="half" idx="2"/>
          </p:nvPr>
        </p:nvSpPr>
        <p:spPr>
          <a:xfrm>
            <a:off x="726744" y="1920875"/>
            <a:ext cx="13217856" cy="5430838"/>
          </a:xfrm>
        </p:spPr>
        <p:txBody>
          <a:bodyPr/>
          <a:lstStyle>
            <a:lvl1pPr>
              <a:defRPr sz="2800"/>
            </a:lvl1pPr>
            <a:lvl2pPr>
              <a:defRPr sz="24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600641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Rectangle 4"/>
          <p:cNvSpPr/>
          <p:nvPr userDrawn="1"/>
        </p:nvSpPr>
        <p:spPr>
          <a:xfrm>
            <a:off x="1458078" y="1400950"/>
            <a:ext cx="785818" cy="5286412"/>
          </a:xfrm>
          <a:prstGeom prst="rect">
            <a:avLst/>
          </a:prstGeom>
          <a:solidFill>
            <a:srgbClr val="D3C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userDrawn="1"/>
        </p:nvSpPr>
        <p:spPr>
          <a:xfrm>
            <a:off x="1743830" y="1758140"/>
            <a:ext cx="11358642" cy="4643470"/>
          </a:xfrm>
          <a:prstGeom prst="rect">
            <a:avLst/>
          </a:prstGeom>
          <a:solidFill>
            <a:srgbClr val="ECE7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userDrawn="1"/>
        </p:nvSpPr>
        <p:spPr>
          <a:xfrm rot="5400000">
            <a:off x="5396287" y="-1608565"/>
            <a:ext cx="857256" cy="816217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209800" y="2133600"/>
            <a:ext cx="7543800" cy="685800"/>
          </a:xfrm>
        </p:spPr>
        <p:txBody>
          <a:bodyPr>
            <a:normAutofit/>
          </a:bodyPr>
          <a:lstStyle>
            <a:lvl1pPr>
              <a:defRPr sz="3200">
                <a:solidFill>
                  <a:schemeClr val="bg1"/>
                </a:solidFill>
              </a:defRPr>
            </a:lvl1pPr>
          </a:lstStyle>
          <a:p>
            <a:r>
              <a:rPr lang="en-US" dirty="0"/>
              <a:t>Click to edit Master title style</a:t>
            </a:r>
            <a:endParaRPr lang="en-CA" dirty="0"/>
          </a:p>
        </p:txBody>
      </p:sp>
      <p:sp>
        <p:nvSpPr>
          <p:cNvPr id="4" name="Content Placeholder 3"/>
          <p:cNvSpPr>
            <a:spLocks noGrp="1"/>
          </p:cNvSpPr>
          <p:nvPr>
            <p:ph sz="half" idx="2"/>
          </p:nvPr>
        </p:nvSpPr>
        <p:spPr>
          <a:xfrm>
            <a:off x="2209800" y="3047999"/>
            <a:ext cx="10668000" cy="3124201"/>
          </a:xfrm>
        </p:spPr>
        <p:txBody>
          <a:bodyPr/>
          <a:lstStyle>
            <a:lvl1pPr>
              <a:defRPr sz="2800"/>
            </a:lvl1pPr>
            <a:lvl2pPr>
              <a:defRPr sz="24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700759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31838" y="1920875"/>
            <a:ext cx="6507162" cy="5430838"/>
          </a:xfrm>
        </p:spPr>
        <p:txBody>
          <a:bodyPr/>
          <a:lstStyle>
            <a:lvl1pPr>
              <a:defRPr sz="2800"/>
            </a:lvl1pPr>
            <a:lvl2pPr>
              <a:defRPr sz="24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7391400" y="1920875"/>
            <a:ext cx="6507163" cy="5430838"/>
          </a:xfrm>
        </p:spPr>
        <p:txBody>
          <a:bodyPr/>
          <a:lstStyle>
            <a:lvl1pPr>
              <a:defRPr sz="2800"/>
            </a:lvl1pPr>
            <a:lvl2pPr>
              <a:defRPr sz="24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842342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731838" y="1841500"/>
            <a:ext cx="6464300" cy="768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1838" y="2609850"/>
            <a:ext cx="6464300" cy="4741863"/>
          </a:xfrm>
        </p:spPr>
        <p:txBody>
          <a:bodyPr/>
          <a:lstStyle>
            <a:lvl1pPr>
              <a:defRPr sz="24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7432675" y="1841500"/>
            <a:ext cx="6465888" cy="768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432675" y="2609850"/>
            <a:ext cx="6465888" cy="4741863"/>
          </a:xfrm>
        </p:spPr>
        <p:txBody>
          <a:bodyPr/>
          <a:lstStyle>
            <a:lvl1pPr>
              <a:defRPr sz="24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459318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979336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8" y="7627938"/>
            <a:ext cx="3413125" cy="438150"/>
          </a:xfrm>
          <a:prstGeom prst="rect">
            <a:avLst/>
          </a:prstGeom>
        </p:spPr>
        <p:txBody>
          <a:bodyPr/>
          <a:lstStyle/>
          <a:p>
            <a:fld id="{248221F3-5085-4B2F-88E1-1902236C0C32}" type="datetimeFigureOut">
              <a:rPr lang="en-US" smtClean="0"/>
              <a:pPr/>
              <a:t>11/22/2019</a:t>
            </a:fld>
            <a:endParaRPr lang="en-CA"/>
          </a:p>
        </p:txBody>
      </p:sp>
      <p:sp>
        <p:nvSpPr>
          <p:cNvPr id="3" name="Footer Placeholder 2"/>
          <p:cNvSpPr>
            <a:spLocks noGrp="1"/>
          </p:cNvSpPr>
          <p:nvPr>
            <p:ph type="ftr" sz="quarter" idx="11"/>
          </p:nvPr>
        </p:nvSpPr>
        <p:spPr>
          <a:xfrm>
            <a:off x="4999038" y="7627938"/>
            <a:ext cx="4632325" cy="438150"/>
          </a:xfrm>
          <a:prstGeom prst="rect">
            <a:avLst/>
          </a:prstGeom>
        </p:spPr>
        <p:txBody>
          <a:bodyPr/>
          <a:lstStyle/>
          <a:p>
            <a:endParaRPr lang="en-CA"/>
          </a:p>
        </p:txBody>
      </p:sp>
      <p:sp>
        <p:nvSpPr>
          <p:cNvPr id="4" name="Slide Number Placeholder 3"/>
          <p:cNvSpPr>
            <a:spLocks noGrp="1"/>
          </p:cNvSpPr>
          <p:nvPr>
            <p:ph type="sldNum" sz="quarter" idx="12"/>
          </p:nvPr>
        </p:nvSpPr>
        <p:spPr>
          <a:xfrm>
            <a:off x="10485438" y="7627938"/>
            <a:ext cx="3413125" cy="438150"/>
          </a:xfrm>
          <a:prstGeom prst="rect">
            <a:avLst/>
          </a:prstGeom>
        </p:spPr>
        <p:txBody>
          <a:bodyPr/>
          <a:lstStyle/>
          <a:p>
            <a:fld id="{E08688E6-6573-4B36-9F6F-DE6501AC72BF}" type="slidenum">
              <a:rPr lang="en-CA" smtClean="0"/>
              <a:pPr/>
              <a:t>‹#›</a:t>
            </a:fld>
            <a:endParaRPr lang="en-CA"/>
          </a:p>
        </p:txBody>
      </p:sp>
    </p:spTree>
    <p:extLst>
      <p:ext uri="{BB962C8B-B14F-4D97-AF65-F5344CB8AC3E}">
        <p14:creationId xmlns:p14="http://schemas.microsoft.com/office/powerpoint/2010/main" val="1022150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838" y="327025"/>
            <a:ext cx="4813300" cy="1395413"/>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719763" y="1752600"/>
            <a:ext cx="8178800" cy="5599112"/>
          </a:xfrm>
        </p:spPr>
        <p:txBody>
          <a:bodyPr/>
          <a:lstStyle>
            <a:lvl1pPr>
              <a:defRPr sz="3200"/>
            </a:lvl1pPr>
            <a:lvl2pPr>
              <a:defRPr sz="2800"/>
            </a:lvl2pPr>
            <a:lvl3pPr>
              <a:defRPr sz="2400"/>
            </a:lvl3pPr>
            <a:lvl4pPr>
              <a:defRPr sz="24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731838" y="1722438"/>
            <a:ext cx="4813300" cy="5629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1838" y="7627938"/>
            <a:ext cx="3413125" cy="438150"/>
          </a:xfrm>
          <a:prstGeom prst="rect">
            <a:avLst/>
          </a:prstGeom>
        </p:spPr>
        <p:txBody>
          <a:bodyPr/>
          <a:lstStyle/>
          <a:p>
            <a:fld id="{248221F3-5085-4B2F-88E1-1902236C0C32}" type="datetimeFigureOut">
              <a:rPr lang="en-US" smtClean="0"/>
              <a:pPr/>
              <a:t>11/22/2019</a:t>
            </a:fld>
            <a:endParaRPr lang="en-CA"/>
          </a:p>
        </p:txBody>
      </p:sp>
      <p:sp>
        <p:nvSpPr>
          <p:cNvPr id="6" name="Footer Placeholder 5"/>
          <p:cNvSpPr>
            <a:spLocks noGrp="1"/>
          </p:cNvSpPr>
          <p:nvPr>
            <p:ph type="ftr" sz="quarter" idx="11"/>
          </p:nvPr>
        </p:nvSpPr>
        <p:spPr>
          <a:xfrm>
            <a:off x="4999038" y="7627938"/>
            <a:ext cx="4632325" cy="438150"/>
          </a:xfrm>
          <a:prstGeom prst="rect">
            <a:avLst/>
          </a:prstGeom>
        </p:spPr>
        <p:txBody>
          <a:bodyPr/>
          <a:lstStyle/>
          <a:p>
            <a:endParaRPr lang="en-CA"/>
          </a:p>
        </p:txBody>
      </p:sp>
      <p:sp>
        <p:nvSpPr>
          <p:cNvPr id="7" name="Slide Number Placeholder 6"/>
          <p:cNvSpPr>
            <a:spLocks noGrp="1"/>
          </p:cNvSpPr>
          <p:nvPr>
            <p:ph type="sldNum" sz="quarter" idx="12"/>
          </p:nvPr>
        </p:nvSpPr>
        <p:spPr>
          <a:xfrm>
            <a:off x="10485438" y="7627938"/>
            <a:ext cx="3413125" cy="438150"/>
          </a:xfrm>
          <a:prstGeom prst="rect">
            <a:avLst/>
          </a:prstGeom>
        </p:spPr>
        <p:txBody>
          <a:bodyPr/>
          <a:lstStyle/>
          <a:p>
            <a:fld id="{E08688E6-6573-4B36-9F6F-DE6501AC72BF}" type="slidenum">
              <a:rPr lang="en-CA" smtClean="0"/>
              <a:pPr/>
              <a:t>‹#›</a:t>
            </a:fld>
            <a:endParaRPr lang="en-CA"/>
          </a:p>
        </p:txBody>
      </p:sp>
    </p:spTree>
    <p:extLst>
      <p:ext uri="{BB962C8B-B14F-4D97-AF65-F5344CB8AC3E}">
        <p14:creationId xmlns:p14="http://schemas.microsoft.com/office/powerpoint/2010/main" val="3216895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025" y="5761038"/>
            <a:ext cx="8778875" cy="679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867025" y="735013"/>
            <a:ext cx="8778875" cy="49387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867025" y="6440488"/>
            <a:ext cx="8778875" cy="9667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1838" y="7627938"/>
            <a:ext cx="3413125" cy="438150"/>
          </a:xfrm>
          <a:prstGeom prst="rect">
            <a:avLst/>
          </a:prstGeom>
        </p:spPr>
        <p:txBody>
          <a:bodyPr/>
          <a:lstStyle/>
          <a:p>
            <a:fld id="{248221F3-5085-4B2F-88E1-1902236C0C32}" type="datetimeFigureOut">
              <a:rPr lang="en-US" smtClean="0"/>
              <a:pPr/>
              <a:t>11/22/2019</a:t>
            </a:fld>
            <a:endParaRPr lang="en-CA"/>
          </a:p>
        </p:txBody>
      </p:sp>
      <p:sp>
        <p:nvSpPr>
          <p:cNvPr id="6" name="Footer Placeholder 5"/>
          <p:cNvSpPr>
            <a:spLocks noGrp="1"/>
          </p:cNvSpPr>
          <p:nvPr>
            <p:ph type="ftr" sz="quarter" idx="11"/>
          </p:nvPr>
        </p:nvSpPr>
        <p:spPr>
          <a:xfrm>
            <a:off x="4999038" y="7627938"/>
            <a:ext cx="4632325" cy="438150"/>
          </a:xfrm>
          <a:prstGeom prst="rect">
            <a:avLst/>
          </a:prstGeom>
        </p:spPr>
        <p:txBody>
          <a:bodyPr/>
          <a:lstStyle/>
          <a:p>
            <a:endParaRPr lang="en-CA"/>
          </a:p>
        </p:txBody>
      </p:sp>
      <p:sp>
        <p:nvSpPr>
          <p:cNvPr id="7" name="Slide Number Placeholder 6"/>
          <p:cNvSpPr>
            <a:spLocks noGrp="1"/>
          </p:cNvSpPr>
          <p:nvPr>
            <p:ph type="sldNum" sz="quarter" idx="12"/>
          </p:nvPr>
        </p:nvSpPr>
        <p:spPr>
          <a:xfrm>
            <a:off x="10485438" y="7627938"/>
            <a:ext cx="3413125" cy="438150"/>
          </a:xfrm>
          <a:prstGeom prst="rect">
            <a:avLst/>
          </a:prstGeom>
        </p:spPr>
        <p:txBody>
          <a:bodyPr/>
          <a:lstStyle/>
          <a:p>
            <a:fld id="{E08688E6-6573-4B36-9F6F-DE6501AC72BF}" type="slidenum">
              <a:rPr lang="en-CA" smtClean="0"/>
              <a:pPr/>
              <a:t>‹#›</a:t>
            </a:fld>
            <a:endParaRPr lang="en-CA"/>
          </a:p>
        </p:txBody>
      </p:sp>
    </p:spTree>
    <p:extLst>
      <p:ext uri="{BB962C8B-B14F-4D97-AF65-F5344CB8AC3E}">
        <p14:creationId xmlns:p14="http://schemas.microsoft.com/office/powerpoint/2010/main" val="1376500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struction">
    <p:spTree>
      <p:nvGrpSpPr>
        <p:cNvPr id="1" name=""/>
        <p:cNvGrpSpPr/>
        <p:nvPr/>
      </p:nvGrpSpPr>
      <p:grpSpPr>
        <a:xfrm>
          <a:off x="0" y="0"/>
          <a:ext cx="0" cy="0"/>
          <a:chOff x="0" y="0"/>
          <a:chExt cx="0" cy="0"/>
        </a:xfrm>
      </p:grpSpPr>
      <p:sp>
        <p:nvSpPr>
          <p:cNvPr id="7" name="Text Placeholder 22"/>
          <p:cNvSpPr>
            <a:spLocks noGrp="1"/>
          </p:cNvSpPr>
          <p:nvPr>
            <p:ph type="body" sz="quarter" idx="15"/>
          </p:nvPr>
        </p:nvSpPr>
        <p:spPr>
          <a:xfrm>
            <a:off x="3029714" y="6973114"/>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8" name="Text Placeholder 22"/>
          <p:cNvSpPr>
            <a:spLocks noGrp="1"/>
          </p:cNvSpPr>
          <p:nvPr>
            <p:ph type="body" sz="quarter" idx="16"/>
          </p:nvPr>
        </p:nvSpPr>
        <p:spPr>
          <a:xfrm>
            <a:off x="3029714" y="7473179"/>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10" name="Text Placeholder 22"/>
          <p:cNvSpPr>
            <a:spLocks noGrp="1"/>
          </p:cNvSpPr>
          <p:nvPr>
            <p:ph type="body" sz="quarter" idx="17"/>
          </p:nvPr>
        </p:nvSpPr>
        <p:spPr>
          <a:xfrm>
            <a:off x="3352800" y="1524000"/>
            <a:ext cx="10634690" cy="1371600"/>
          </a:xfrm>
          <a:prstGeom prst="rect">
            <a:avLst/>
          </a:prstGeom>
        </p:spPr>
        <p:txBody>
          <a:bodyPr anchor="b"/>
          <a:lstStyle>
            <a:lvl1pPr algn="r">
              <a:buNone/>
              <a:defRPr sz="44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5" name="Text Placeholder 22"/>
          <p:cNvSpPr>
            <a:spLocks noGrp="1"/>
          </p:cNvSpPr>
          <p:nvPr>
            <p:ph type="body" sz="quarter" idx="18"/>
          </p:nvPr>
        </p:nvSpPr>
        <p:spPr>
          <a:xfrm>
            <a:off x="3352800" y="2971800"/>
            <a:ext cx="10634690" cy="685800"/>
          </a:xfrm>
          <a:prstGeom prst="rect">
            <a:avLst/>
          </a:prstGeom>
        </p:spPr>
        <p:txBody>
          <a:bodyPr anchor="t"/>
          <a:lstStyle>
            <a:lvl1pPr algn="r">
              <a:buNone/>
              <a:defRPr sz="28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6" name="Picture 5" descr="OJP0000032.JPG"/>
          <p:cNvPicPr>
            <a:picLocks/>
          </p:cNvPicPr>
          <p:nvPr userDrawn="1"/>
        </p:nvPicPr>
        <p:blipFill>
          <a:blip r:embed="rId2" cstate="print"/>
          <a:stretch>
            <a:fillRect/>
          </a:stretch>
        </p:blipFill>
        <p:spPr>
          <a:xfrm>
            <a:off x="406737" y="4946996"/>
            <a:ext cx="2000473" cy="1503689"/>
          </a:xfrm>
          <a:prstGeom prst="rect">
            <a:avLst/>
          </a:prstGeom>
        </p:spPr>
      </p:pic>
      <p:pic>
        <p:nvPicPr>
          <p:cNvPr id="9" name="Picture 8" descr="two guys shaking hands_sm.jpg"/>
          <p:cNvPicPr>
            <a:picLocks noChangeAspect="1"/>
          </p:cNvPicPr>
          <p:nvPr userDrawn="1"/>
        </p:nvPicPr>
        <p:blipFill>
          <a:blip r:embed="rId3" cstate="print"/>
          <a:stretch>
            <a:fillRect/>
          </a:stretch>
        </p:blipFill>
        <p:spPr>
          <a:xfrm>
            <a:off x="404514" y="1732211"/>
            <a:ext cx="2004097" cy="3032866"/>
          </a:xfrm>
          <a:prstGeom prst="rect">
            <a:avLst/>
          </a:prstGeom>
        </p:spPr>
      </p:pic>
      <p:pic>
        <p:nvPicPr>
          <p:cNvPr id="11" name="Picture 10" descr="c1227-043.jpg"/>
          <p:cNvPicPr>
            <a:picLocks noChangeAspect="1"/>
          </p:cNvPicPr>
          <p:nvPr userDrawn="1"/>
        </p:nvPicPr>
        <p:blipFill>
          <a:blip r:embed="rId4" cstate="print"/>
          <a:stretch>
            <a:fillRect/>
          </a:stretch>
        </p:blipFill>
        <p:spPr>
          <a:xfrm>
            <a:off x="409584" y="204038"/>
            <a:ext cx="1994187" cy="135937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ducation">
    <p:spTree>
      <p:nvGrpSpPr>
        <p:cNvPr id="1" name=""/>
        <p:cNvGrpSpPr/>
        <p:nvPr/>
      </p:nvGrpSpPr>
      <p:grpSpPr>
        <a:xfrm>
          <a:off x="0" y="0"/>
          <a:ext cx="0" cy="0"/>
          <a:chOff x="0" y="0"/>
          <a:chExt cx="0" cy="0"/>
        </a:xfrm>
      </p:grpSpPr>
      <p:sp>
        <p:nvSpPr>
          <p:cNvPr id="7" name="Text Placeholder 22"/>
          <p:cNvSpPr>
            <a:spLocks noGrp="1"/>
          </p:cNvSpPr>
          <p:nvPr>
            <p:ph type="body" sz="quarter" idx="15"/>
          </p:nvPr>
        </p:nvSpPr>
        <p:spPr>
          <a:xfrm>
            <a:off x="3029714" y="6973114"/>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8" name="Text Placeholder 22"/>
          <p:cNvSpPr>
            <a:spLocks noGrp="1"/>
          </p:cNvSpPr>
          <p:nvPr>
            <p:ph type="body" sz="quarter" idx="16"/>
          </p:nvPr>
        </p:nvSpPr>
        <p:spPr>
          <a:xfrm>
            <a:off x="3029714" y="7473179"/>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10" name="Text Placeholder 22"/>
          <p:cNvSpPr>
            <a:spLocks noGrp="1"/>
          </p:cNvSpPr>
          <p:nvPr>
            <p:ph type="body" sz="quarter" idx="17"/>
          </p:nvPr>
        </p:nvSpPr>
        <p:spPr>
          <a:xfrm>
            <a:off x="3352800" y="1524000"/>
            <a:ext cx="10634690" cy="1371600"/>
          </a:xfrm>
          <a:prstGeom prst="rect">
            <a:avLst/>
          </a:prstGeom>
        </p:spPr>
        <p:txBody>
          <a:bodyPr anchor="b"/>
          <a:lstStyle>
            <a:lvl1pPr algn="r">
              <a:buNone/>
              <a:defRPr sz="44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5" name="Text Placeholder 22"/>
          <p:cNvSpPr>
            <a:spLocks noGrp="1"/>
          </p:cNvSpPr>
          <p:nvPr>
            <p:ph type="body" sz="quarter" idx="18"/>
          </p:nvPr>
        </p:nvSpPr>
        <p:spPr>
          <a:xfrm>
            <a:off x="3352800" y="2971800"/>
            <a:ext cx="10634690" cy="685800"/>
          </a:xfrm>
          <a:prstGeom prst="rect">
            <a:avLst/>
          </a:prstGeom>
        </p:spPr>
        <p:txBody>
          <a:bodyPr anchor="t"/>
          <a:lstStyle>
            <a:lvl1pPr algn="r">
              <a:buNone/>
              <a:defRPr sz="28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6" name="Picture 5" descr="OJP0000032.JPG"/>
          <p:cNvPicPr>
            <a:picLocks/>
          </p:cNvPicPr>
          <p:nvPr userDrawn="1"/>
        </p:nvPicPr>
        <p:blipFill>
          <a:blip r:embed="rId2" cstate="print"/>
          <a:stretch>
            <a:fillRect/>
          </a:stretch>
        </p:blipFill>
        <p:spPr>
          <a:xfrm>
            <a:off x="406737" y="4946996"/>
            <a:ext cx="2000473" cy="1503688"/>
          </a:xfrm>
          <a:prstGeom prst="rect">
            <a:avLst/>
          </a:prstGeom>
        </p:spPr>
      </p:pic>
      <p:pic>
        <p:nvPicPr>
          <p:cNvPr id="9" name="Picture 8" descr="two guys shaking hands_sm.jpg"/>
          <p:cNvPicPr>
            <a:picLocks noChangeAspect="1"/>
          </p:cNvPicPr>
          <p:nvPr userDrawn="1"/>
        </p:nvPicPr>
        <p:blipFill>
          <a:blip r:embed="rId3" cstate="print"/>
          <a:stretch>
            <a:fillRect/>
          </a:stretch>
        </p:blipFill>
        <p:spPr>
          <a:xfrm>
            <a:off x="404514" y="1732211"/>
            <a:ext cx="2004096" cy="3032866"/>
          </a:xfrm>
          <a:prstGeom prst="rect">
            <a:avLst/>
          </a:prstGeom>
        </p:spPr>
      </p:pic>
      <p:pic>
        <p:nvPicPr>
          <p:cNvPr id="11" name="Picture 10" descr="c1227-043.jpg"/>
          <p:cNvPicPr>
            <a:picLocks noChangeAspect="1"/>
          </p:cNvPicPr>
          <p:nvPr userDrawn="1"/>
        </p:nvPicPr>
        <p:blipFill>
          <a:blip r:embed="rId4" cstate="print"/>
          <a:stretch>
            <a:fillRect/>
          </a:stretch>
        </p:blipFill>
        <p:spPr>
          <a:xfrm>
            <a:off x="409584" y="204038"/>
            <a:ext cx="1994187" cy="135937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amp; Utilities">
    <p:spTree>
      <p:nvGrpSpPr>
        <p:cNvPr id="1" name=""/>
        <p:cNvGrpSpPr/>
        <p:nvPr/>
      </p:nvGrpSpPr>
      <p:grpSpPr>
        <a:xfrm>
          <a:off x="0" y="0"/>
          <a:ext cx="0" cy="0"/>
          <a:chOff x="0" y="0"/>
          <a:chExt cx="0" cy="0"/>
        </a:xfrm>
      </p:grpSpPr>
      <p:sp>
        <p:nvSpPr>
          <p:cNvPr id="7" name="Text Placeholder 22"/>
          <p:cNvSpPr>
            <a:spLocks noGrp="1"/>
          </p:cNvSpPr>
          <p:nvPr>
            <p:ph type="body" sz="quarter" idx="15"/>
          </p:nvPr>
        </p:nvSpPr>
        <p:spPr>
          <a:xfrm>
            <a:off x="3029714" y="6973114"/>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8" name="Text Placeholder 22"/>
          <p:cNvSpPr>
            <a:spLocks noGrp="1"/>
          </p:cNvSpPr>
          <p:nvPr>
            <p:ph type="body" sz="quarter" idx="16"/>
          </p:nvPr>
        </p:nvSpPr>
        <p:spPr>
          <a:xfrm>
            <a:off x="3029714" y="7473179"/>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10" name="Text Placeholder 22"/>
          <p:cNvSpPr>
            <a:spLocks noGrp="1"/>
          </p:cNvSpPr>
          <p:nvPr>
            <p:ph type="body" sz="quarter" idx="17"/>
          </p:nvPr>
        </p:nvSpPr>
        <p:spPr>
          <a:xfrm>
            <a:off x="3352800" y="1524000"/>
            <a:ext cx="10634690" cy="1371600"/>
          </a:xfrm>
          <a:prstGeom prst="rect">
            <a:avLst/>
          </a:prstGeom>
        </p:spPr>
        <p:txBody>
          <a:bodyPr anchor="b"/>
          <a:lstStyle>
            <a:lvl1pPr algn="r">
              <a:buNone/>
              <a:defRPr sz="44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5" name="Text Placeholder 22"/>
          <p:cNvSpPr>
            <a:spLocks noGrp="1"/>
          </p:cNvSpPr>
          <p:nvPr>
            <p:ph type="body" sz="quarter" idx="18"/>
          </p:nvPr>
        </p:nvSpPr>
        <p:spPr>
          <a:xfrm>
            <a:off x="3352800" y="2971800"/>
            <a:ext cx="10634690" cy="685800"/>
          </a:xfrm>
          <a:prstGeom prst="rect">
            <a:avLst/>
          </a:prstGeom>
        </p:spPr>
        <p:txBody>
          <a:bodyPr anchor="t"/>
          <a:lstStyle>
            <a:lvl1pPr algn="r">
              <a:buNone/>
              <a:defRPr sz="28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6" name="Picture 5" descr="OJP0000032.JPG"/>
          <p:cNvPicPr>
            <a:picLocks/>
          </p:cNvPicPr>
          <p:nvPr userDrawn="1"/>
        </p:nvPicPr>
        <p:blipFill>
          <a:blip r:embed="rId2" cstate="print"/>
          <a:stretch>
            <a:fillRect/>
          </a:stretch>
        </p:blipFill>
        <p:spPr>
          <a:xfrm>
            <a:off x="406738" y="4946996"/>
            <a:ext cx="2000471" cy="1503688"/>
          </a:xfrm>
          <a:prstGeom prst="rect">
            <a:avLst/>
          </a:prstGeom>
        </p:spPr>
      </p:pic>
      <p:pic>
        <p:nvPicPr>
          <p:cNvPr id="9" name="Picture 8" descr="two guys shaking hands_sm.jpg"/>
          <p:cNvPicPr>
            <a:picLocks noChangeAspect="1"/>
          </p:cNvPicPr>
          <p:nvPr userDrawn="1"/>
        </p:nvPicPr>
        <p:blipFill>
          <a:blip r:embed="rId3" cstate="print"/>
          <a:stretch>
            <a:fillRect/>
          </a:stretch>
        </p:blipFill>
        <p:spPr>
          <a:xfrm>
            <a:off x="404514" y="1732211"/>
            <a:ext cx="2004096" cy="3032865"/>
          </a:xfrm>
          <a:prstGeom prst="rect">
            <a:avLst/>
          </a:prstGeom>
        </p:spPr>
      </p:pic>
      <p:pic>
        <p:nvPicPr>
          <p:cNvPr id="11" name="Picture 10" descr="c1227-043.jpg"/>
          <p:cNvPicPr>
            <a:picLocks noChangeAspect="1"/>
          </p:cNvPicPr>
          <p:nvPr userDrawn="1"/>
        </p:nvPicPr>
        <p:blipFill>
          <a:blip r:embed="rId4" cstate="print"/>
          <a:stretch>
            <a:fillRect/>
          </a:stretch>
        </p:blipFill>
        <p:spPr>
          <a:xfrm>
            <a:off x="409585" y="204038"/>
            <a:ext cx="1994185" cy="135937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il &amp; Gas">
    <p:spTree>
      <p:nvGrpSpPr>
        <p:cNvPr id="1" name=""/>
        <p:cNvGrpSpPr/>
        <p:nvPr/>
      </p:nvGrpSpPr>
      <p:grpSpPr>
        <a:xfrm>
          <a:off x="0" y="0"/>
          <a:ext cx="0" cy="0"/>
          <a:chOff x="0" y="0"/>
          <a:chExt cx="0" cy="0"/>
        </a:xfrm>
      </p:grpSpPr>
      <p:sp>
        <p:nvSpPr>
          <p:cNvPr id="7" name="Text Placeholder 22"/>
          <p:cNvSpPr>
            <a:spLocks noGrp="1"/>
          </p:cNvSpPr>
          <p:nvPr>
            <p:ph type="body" sz="quarter" idx="15"/>
          </p:nvPr>
        </p:nvSpPr>
        <p:spPr>
          <a:xfrm>
            <a:off x="3029714" y="6973114"/>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8" name="Text Placeholder 22"/>
          <p:cNvSpPr>
            <a:spLocks noGrp="1"/>
          </p:cNvSpPr>
          <p:nvPr>
            <p:ph type="body" sz="quarter" idx="16"/>
          </p:nvPr>
        </p:nvSpPr>
        <p:spPr>
          <a:xfrm>
            <a:off x="3029714" y="7473179"/>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10" name="Text Placeholder 22"/>
          <p:cNvSpPr>
            <a:spLocks noGrp="1"/>
          </p:cNvSpPr>
          <p:nvPr>
            <p:ph type="body" sz="quarter" idx="17"/>
          </p:nvPr>
        </p:nvSpPr>
        <p:spPr>
          <a:xfrm>
            <a:off x="3352800" y="1524000"/>
            <a:ext cx="10634690" cy="1371600"/>
          </a:xfrm>
          <a:prstGeom prst="rect">
            <a:avLst/>
          </a:prstGeom>
        </p:spPr>
        <p:txBody>
          <a:bodyPr anchor="b"/>
          <a:lstStyle>
            <a:lvl1pPr algn="r">
              <a:buNone/>
              <a:defRPr sz="44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5" name="Text Placeholder 22"/>
          <p:cNvSpPr>
            <a:spLocks noGrp="1"/>
          </p:cNvSpPr>
          <p:nvPr>
            <p:ph type="body" sz="quarter" idx="18"/>
          </p:nvPr>
        </p:nvSpPr>
        <p:spPr>
          <a:xfrm>
            <a:off x="3352800" y="2971800"/>
            <a:ext cx="10634690" cy="685800"/>
          </a:xfrm>
          <a:prstGeom prst="rect">
            <a:avLst/>
          </a:prstGeom>
        </p:spPr>
        <p:txBody>
          <a:bodyPr anchor="t"/>
          <a:lstStyle>
            <a:lvl1pPr algn="r">
              <a:buNone/>
              <a:defRPr sz="28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6" name="Picture 5" descr="OJP0000032.JPG"/>
          <p:cNvPicPr>
            <a:picLocks/>
          </p:cNvPicPr>
          <p:nvPr userDrawn="1"/>
        </p:nvPicPr>
        <p:blipFill>
          <a:blip r:embed="rId2" cstate="print"/>
          <a:stretch>
            <a:fillRect/>
          </a:stretch>
        </p:blipFill>
        <p:spPr>
          <a:xfrm>
            <a:off x="406738" y="4946996"/>
            <a:ext cx="2000471" cy="1503687"/>
          </a:xfrm>
          <a:prstGeom prst="rect">
            <a:avLst/>
          </a:prstGeom>
        </p:spPr>
      </p:pic>
      <p:pic>
        <p:nvPicPr>
          <p:cNvPr id="9" name="Picture 8" descr="two guys shaking hands_sm.jpg"/>
          <p:cNvPicPr>
            <a:picLocks noChangeAspect="1"/>
          </p:cNvPicPr>
          <p:nvPr userDrawn="1"/>
        </p:nvPicPr>
        <p:blipFill>
          <a:blip r:embed="rId3" cstate="print"/>
          <a:stretch>
            <a:fillRect/>
          </a:stretch>
        </p:blipFill>
        <p:spPr>
          <a:xfrm>
            <a:off x="404514" y="1732211"/>
            <a:ext cx="2004095" cy="3032865"/>
          </a:xfrm>
          <a:prstGeom prst="rect">
            <a:avLst/>
          </a:prstGeom>
        </p:spPr>
      </p:pic>
      <p:pic>
        <p:nvPicPr>
          <p:cNvPr id="11" name="Picture 10" descr="c1227-043.jpg"/>
          <p:cNvPicPr>
            <a:picLocks noChangeAspect="1"/>
          </p:cNvPicPr>
          <p:nvPr userDrawn="1"/>
        </p:nvPicPr>
        <p:blipFill>
          <a:blip r:embed="rId4" cstate="print"/>
          <a:stretch>
            <a:fillRect/>
          </a:stretch>
        </p:blipFill>
        <p:spPr>
          <a:xfrm>
            <a:off x="409585" y="204038"/>
            <a:ext cx="1994185" cy="135936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riginal">
    <p:spTree>
      <p:nvGrpSpPr>
        <p:cNvPr id="1" name=""/>
        <p:cNvGrpSpPr/>
        <p:nvPr/>
      </p:nvGrpSpPr>
      <p:grpSpPr>
        <a:xfrm>
          <a:off x="0" y="0"/>
          <a:ext cx="0" cy="0"/>
          <a:chOff x="0" y="0"/>
          <a:chExt cx="0" cy="0"/>
        </a:xfrm>
      </p:grpSpPr>
      <p:sp>
        <p:nvSpPr>
          <p:cNvPr id="7" name="Text Placeholder 22"/>
          <p:cNvSpPr>
            <a:spLocks noGrp="1"/>
          </p:cNvSpPr>
          <p:nvPr>
            <p:ph type="body" sz="quarter" idx="15"/>
          </p:nvPr>
        </p:nvSpPr>
        <p:spPr>
          <a:xfrm>
            <a:off x="3029714" y="6973114"/>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8" name="Text Placeholder 22"/>
          <p:cNvSpPr>
            <a:spLocks noGrp="1"/>
          </p:cNvSpPr>
          <p:nvPr>
            <p:ph type="body" sz="quarter" idx="16"/>
          </p:nvPr>
        </p:nvSpPr>
        <p:spPr>
          <a:xfrm>
            <a:off x="3029714" y="7473179"/>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10" name="Text Placeholder 22"/>
          <p:cNvSpPr>
            <a:spLocks noGrp="1"/>
          </p:cNvSpPr>
          <p:nvPr>
            <p:ph type="body" sz="quarter" idx="17"/>
          </p:nvPr>
        </p:nvSpPr>
        <p:spPr>
          <a:xfrm>
            <a:off x="3352800" y="1524000"/>
            <a:ext cx="10634690" cy="1371600"/>
          </a:xfrm>
          <a:prstGeom prst="rect">
            <a:avLst/>
          </a:prstGeom>
        </p:spPr>
        <p:txBody>
          <a:bodyPr anchor="b"/>
          <a:lstStyle>
            <a:lvl1pPr algn="r">
              <a:buNone/>
              <a:defRPr sz="44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5" name="Text Placeholder 22"/>
          <p:cNvSpPr>
            <a:spLocks noGrp="1"/>
          </p:cNvSpPr>
          <p:nvPr>
            <p:ph type="body" sz="quarter" idx="18"/>
          </p:nvPr>
        </p:nvSpPr>
        <p:spPr>
          <a:xfrm>
            <a:off x="3352800" y="2971800"/>
            <a:ext cx="10634690" cy="685800"/>
          </a:xfrm>
          <a:prstGeom prst="rect">
            <a:avLst/>
          </a:prstGeom>
        </p:spPr>
        <p:txBody>
          <a:bodyPr anchor="t"/>
          <a:lstStyle>
            <a:lvl1pPr algn="r">
              <a:buNone/>
              <a:defRPr sz="28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6" name="Picture 5" descr="OJP0000032.JPG"/>
          <p:cNvPicPr>
            <a:picLocks/>
          </p:cNvPicPr>
          <p:nvPr userDrawn="1"/>
        </p:nvPicPr>
        <p:blipFill>
          <a:blip r:embed="rId2" cstate="print"/>
          <a:stretch>
            <a:fillRect/>
          </a:stretch>
        </p:blipFill>
        <p:spPr>
          <a:xfrm>
            <a:off x="406738" y="4946996"/>
            <a:ext cx="2000470" cy="1503687"/>
          </a:xfrm>
          <a:prstGeom prst="rect">
            <a:avLst/>
          </a:prstGeom>
        </p:spPr>
      </p:pic>
      <p:pic>
        <p:nvPicPr>
          <p:cNvPr id="9" name="Picture 8" descr="two guys shaking hands_sm.jpg"/>
          <p:cNvPicPr>
            <a:picLocks noChangeAspect="1"/>
          </p:cNvPicPr>
          <p:nvPr userDrawn="1"/>
        </p:nvPicPr>
        <p:blipFill>
          <a:blip r:embed="rId3" cstate="print"/>
          <a:stretch>
            <a:fillRect/>
          </a:stretch>
        </p:blipFill>
        <p:spPr>
          <a:xfrm>
            <a:off x="404514" y="1732212"/>
            <a:ext cx="2004095" cy="3032863"/>
          </a:xfrm>
          <a:prstGeom prst="rect">
            <a:avLst/>
          </a:prstGeom>
        </p:spPr>
      </p:pic>
      <p:pic>
        <p:nvPicPr>
          <p:cNvPr id="11" name="Picture 10" descr="c1227-043.jpg"/>
          <p:cNvPicPr>
            <a:picLocks noChangeAspect="1"/>
          </p:cNvPicPr>
          <p:nvPr userDrawn="1"/>
        </p:nvPicPr>
        <p:blipFill>
          <a:blip r:embed="rId4" cstate="print"/>
          <a:stretch>
            <a:fillRect/>
          </a:stretch>
        </p:blipFill>
        <p:spPr>
          <a:xfrm>
            <a:off x="409585" y="204038"/>
            <a:ext cx="1994184" cy="135936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ofessionals">
    <p:spTree>
      <p:nvGrpSpPr>
        <p:cNvPr id="1" name=""/>
        <p:cNvGrpSpPr/>
        <p:nvPr/>
      </p:nvGrpSpPr>
      <p:grpSpPr>
        <a:xfrm>
          <a:off x="0" y="0"/>
          <a:ext cx="0" cy="0"/>
          <a:chOff x="0" y="0"/>
          <a:chExt cx="0" cy="0"/>
        </a:xfrm>
      </p:grpSpPr>
      <p:sp>
        <p:nvSpPr>
          <p:cNvPr id="7" name="Text Placeholder 22"/>
          <p:cNvSpPr>
            <a:spLocks noGrp="1"/>
          </p:cNvSpPr>
          <p:nvPr>
            <p:ph type="body" sz="quarter" idx="15"/>
          </p:nvPr>
        </p:nvSpPr>
        <p:spPr>
          <a:xfrm>
            <a:off x="3029714" y="6973114"/>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8" name="Text Placeholder 22"/>
          <p:cNvSpPr>
            <a:spLocks noGrp="1"/>
          </p:cNvSpPr>
          <p:nvPr>
            <p:ph type="body" sz="quarter" idx="16"/>
          </p:nvPr>
        </p:nvSpPr>
        <p:spPr>
          <a:xfrm>
            <a:off x="3029714" y="7473179"/>
            <a:ext cx="10991086" cy="428627"/>
          </a:xfrm>
          <a:prstGeom prst="rect">
            <a:avLst/>
          </a:prstGeom>
        </p:spPr>
        <p:txBody>
          <a:bodyPr/>
          <a:lstStyle>
            <a:lvl1pPr>
              <a:buNone/>
              <a:defRPr sz="2400"/>
            </a:lvl1pPr>
            <a:lvl2pPr>
              <a:buNone/>
              <a:defRPr sz="1800"/>
            </a:lvl2pPr>
            <a:lvl3pPr>
              <a:buNone/>
              <a:defRPr sz="1800"/>
            </a:lvl3pPr>
            <a:lvl4pPr>
              <a:buNone/>
              <a:defRPr sz="1800"/>
            </a:lvl4pPr>
            <a:lvl5pPr>
              <a:buNone/>
              <a:defRPr sz="1800"/>
            </a:lvl5pPr>
          </a:lstStyle>
          <a:p>
            <a:pPr lvl="0"/>
            <a:endParaRPr lang="en-CA" dirty="0"/>
          </a:p>
        </p:txBody>
      </p:sp>
      <p:sp>
        <p:nvSpPr>
          <p:cNvPr id="10" name="Text Placeholder 22"/>
          <p:cNvSpPr>
            <a:spLocks noGrp="1"/>
          </p:cNvSpPr>
          <p:nvPr>
            <p:ph type="body" sz="quarter" idx="17"/>
          </p:nvPr>
        </p:nvSpPr>
        <p:spPr>
          <a:xfrm>
            <a:off x="3352800" y="1524000"/>
            <a:ext cx="10634690" cy="1371600"/>
          </a:xfrm>
          <a:prstGeom prst="rect">
            <a:avLst/>
          </a:prstGeom>
        </p:spPr>
        <p:txBody>
          <a:bodyPr anchor="b"/>
          <a:lstStyle>
            <a:lvl1pPr algn="r">
              <a:buNone/>
              <a:defRPr sz="44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5" name="Text Placeholder 22"/>
          <p:cNvSpPr>
            <a:spLocks noGrp="1"/>
          </p:cNvSpPr>
          <p:nvPr>
            <p:ph type="body" sz="quarter" idx="18"/>
          </p:nvPr>
        </p:nvSpPr>
        <p:spPr>
          <a:xfrm>
            <a:off x="3352800" y="2971800"/>
            <a:ext cx="10634690" cy="685800"/>
          </a:xfrm>
          <a:prstGeom prst="rect">
            <a:avLst/>
          </a:prstGeom>
        </p:spPr>
        <p:txBody>
          <a:bodyPr anchor="t"/>
          <a:lstStyle>
            <a:lvl1pPr algn="r">
              <a:buNone/>
              <a:defRPr sz="28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6" name="Picture 5" descr="OJP0000032.JPG"/>
          <p:cNvPicPr>
            <a:picLocks/>
          </p:cNvPicPr>
          <p:nvPr userDrawn="1"/>
        </p:nvPicPr>
        <p:blipFill>
          <a:blip r:embed="rId2" cstate="print"/>
          <a:stretch>
            <a:fillRect/>
          </a:stretch>
        </p:blipFill>
        <p:spPr>
          <a:xfrm>
            <a:off x="406738" y="4946996"/>
            <a:ext cx="2000470" cy="1503686"/>
          </a:xfrm>
          <a:prstGeom prst="rect">
            <a:avLst/>
          </a:prstGeom>
        </p:spPr>
      </p:pic>
      <p:pic>
        <p:nvPicPr>
          <p:cNvPr id="9" name="Picture 8" descr="two guys shaking hands_sm.jpg"/>
          <p:cNvPicPr>
            <a:picLocks noChangeAspect="1"/>
          </p:cNvPicPr>
          <p:nvPr userDrawn="1"/>
        </p:nvPicPr>
        <p:blipFill>
          <a:blip r:embed="rId3" cstate="print"/>
          <a:stretch>
            <a:fillRect/>
          </a:stretch>
        </p:blipFill>
        <p:spPr>
          <a:xfrm>
            <a:off x="404514" y="1732212"/>
            <a:ext cx="2004094" cy="3032863"/>
          </a:xfrm>
          <a:prstGeom prst="rect">
            <a:avLst/>
          </a:prstGeom>
        </p:spPr>
      </p:pic>
      <p:pic>
        <p:nvPicPr>
          <p:cNvPr id="11" name="Picture 10" descr="c1227-043.jpg"/>
          <p:cNvPicPr>
            <a:picLocks noChangeAspect="1"/>
          </p:cNvPicPr>
          <p:nvPr userDrawn="1"/>
        </p:nvPicPr>
        <p:blipFill>
          <a:blip r:embed="rId4" cstate="print"/>
          <a:stretch>
            <a:fillRect/>
          </a:stretch>
        </p:blipFill>
        <p:spPr>
          <a:xfrm>
            <a:off x="409585" y="204038"/>
            <a:ext cx="1994184" cy="135936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2.png"/><Relationship Id="rId2" Type="http://schemas.openxmlformats.org/officeDocument/2006/relationships/slideLayout" Target="../slideLayouts/slideLayout17.xml"/><Relationship Id="rId16"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46.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5.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4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600822" cy="8231188"/>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userDrawn="1"/>
        </p:nvSpPr>
        <p:spPr>
          <a:xfrm>
            <a:off x="886574" y="6973113"/>
            <a:ext cx="2214578" cy="461665"/>
          </a:xfrm>
          <a:prstGeom prst="rect">
            <a:avLst/>
          </a:prstGeom>
          <a:noFill/>
        </p:spPr>
        <p:txBody>
          <a:bodyPr wrap="square" rtlCol="0">
            <a:spAutoFit/>
          </a:bodyPr>
          <a:lstStyle/>
          <a:p>
            <a:r>
              <a:rPr lang="en-CA" sz="2400" dirty="0"/>
              <a:t>Presented by:</a:t>
            </a:r>
          </a:p>
        </p:txBody>
      </p:sp>
      <p:sp>
        <p:nvSpPr>
          <p:cNvPr id="9" name="TextBox 8"/>
          <p:cNvSpPr txBox="1"/>
          <p:nvPr userDrawn="1"/>
        </p:nvSpPr>
        <p:spPr>
          <a:xfrm>
            <a:off x="886574" y="7473179"/>
            <a:ext cx="2214578" cy="461665"/>
          </a:xfrm>
          <a:prstGeom prst="rect">
            <a:avLst/>
          </a:prstGeom>
          <a:noFill/>
        </p:spPr>
        <p:txBody>
          <a:bodyPr wrap="square" rtlCol="0">
            <a:spAutoFit/>
          </a:bodyPr>
          <a:lstStyle/>
          <a:p>
            <a:r>
              <a:rPr lang="en-CA" sz="2400" dirty="0"/>
              <a:t>Date:</a:t>
            </a:r>
          </a:p>
        </p:txBody>
      </p:sp>
      <p:sp>
        <p:nvSpPr>
          <p:cNvPr id="10" name="Rectangle 9"/>
          <p:cNvSpPr/>
          <p:nvPr userDrawn="1"/>
        </p:nvSpPr>
        <p:spPr>
          <a:xfrm>
            <a:off x="0" y="1"/>
            <a:ext cx="14631988" cy="377993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endParaRPr>
          </a:p>
        </p:txBody>
      </p:sp>
      <p:sp>
        <p:nvSpPr>
          <p:cNvPr id="11" name="Rectangle 10"/>
          <p:cNvSpPr/>
          <p:nvPr userDrawn="1"/>
        </p:nvSpPr>
        <p:spPr>
          <a:xfrm>
            <a:off x="5852795" y="3779931"/>
            <a:ext cx="8779193" cy="243866"/>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userDrawn="1"/>
        </p:nvSpPr>
        <p:spPr>
          <a:xfrm>
            <a:off x="228600" y="-1"/>
            <a:ext cx="2372486" cy="6642961"/>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p:cNvPicPr>
            <a:picLocks noChangeAspect="1"/>
          </p:cNvPicPr>
          <p:nvPr userDrawn="1"/>
        </p:nvPicPr>
        <p:blipFill rotWithShape="1">
          <a:blip r:embed="rId17" cstate="print">
            <a:extLst>
              <a:ext uri="{28A0092B-C50C-407E-A947-70E740481C1C}">
                <a14:useLocalDpi xmlns:a14="http://schemas.microsoft.com/office/drawing/2010/main" val="0"/>
              </a:ext>
            </a:extLst>
          </a:blip>
          <a:srcRect t="24423"/>
          <a:stretch/>
        </p:blipFill>
        <p:spPr>
          <a:xfrm>
            <a:off x="11918396" y="0"/>
            <a:ext cx="2166719" cy="1292803"/>
          </a:xfrm>
          <a:prstGeom prst="rect">
            <a:avLst/>
          </a:prstGeom>
        </p:spPr>
      </p:pic>
      <p:pic>
        <p:nvPicPr>
          <p:cNvPr id="18"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12238401" y="432379"/>
            <a:ext cx="1526711" cy="494864"/>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75" r:id="rId2"/>
    <p:sldLayoutId id="2147483674" r:id="rId3"/>
    <p:sldLayoutId id="2147483673"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98" r:id="rId15"/>
  </p:sldLayoutIdLst>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839" y="330200"/>
            <a:ext cx="11155362" cy="13716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731838" y="1920875"/>
            <a:ext cx="13166725" cy="53943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Rectangle 6"/>
          <p:cNvSpPr/>
          <p:nvPr userDrawn="1"/>
        </p:nvSpPr>
        <p:spPr>
          <a:xfrm>
            <a:off x="0" y="261943"/>
            <a:ext cx="14634000" cy="76200"/>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itchFamily="34" charset="0"/>
              <a:cs typeface="Arial" pitchFamily="34" charset="0"/>
            </a:endParaRPr>
          </a:p>
        </p:txBody>
      </p:sp>
      <p:sp>
        <p:nvSpPr>
          <p:cNvPr id="8" name="Rectangle 7"/>
          <p:cNvSpPr/>
          <p:nvPr userDrawn="1"/>
        </p:nvSpPr>
        <p:spPr>
          <a:xfrm>
            <a:off x="0" y="0"/>
            <a:ext cx="14634000" cy="2880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latin typeface="Arial" pitchFamily="34" charset="0"/>
              <a:cs typeface="Arial" pitchFamily="34" charset="0"/>
            </a:endParaRPr>
          </a:p>
        </p:txBody>
      </p:sp>
      <p:sp>
        <p:nvSpPr>
          <p:cNvPr id="9" name="Rectangle 8"/>
          <p:cNvSpPr/>
          <p:nvPr userDrawn="1"/>
        </p:nvSpPr>
        <p:spPr>
          <a:xfrm>
            <a:off x="0" y="7513521"/>
            <a:ext cx="9684000" cy="152400"/>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latin typeface="Arial" pitchFamily="34" charset="0"/>
              <a:cs typeface="Arial" pitchFamily="34" charset="0"/>
            </a:endParaRPr>
          </a:p>
        </p:txBody>
      </p:sp>
      <p:sp>
        <p:nvSpPr>
          <p:cNvPr id="10" name="Rectangle 9"/>
          <p:cNvSpPr/>
          <p:nvPr userDrawn="1"/>
        </p:nvSpPr>
        <p:spPr>
          <a:xfrm>
            <a:off x="0" y="7616615"/>
            <a:ext cx="14634000" cy="6120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latin typeface="Arial" pitchFamily="34" charset="0"/>
              <a:cs typeface="Arial" pitchFamily="34" charset="0"/>
            </a:endParaRPr>
          </a:p>
        </p:txBody>
      </p:sp>
      <p:pic>
        <p:nvPicPr>
          <p:cNvPr id="11" name="Picture 10" descr="MNP ca.png"/>
          <p:cNvPicPr>
            <a:picLocks noChangeAspect="1"/>
          </p:cNvPicPr>
          <p:nvPr userDrawn="1"/>
        </p:nvPicPr>
        <p:blipFill>
          <a:blip r:embed="rId14" cstate="print"/>
          <a:stretch>
            <a:fillRect/>
          </a:stretch>
        </p:blipFill>
        <p:spPr>
          <a:xfrm>
            <a:off x="13239686" y="7844914"/>
            <a:ext cx="708784" cy="153362"/>
          </a:xfrm>
          <a:prstGeom prst="rect">
            <a:avLst/>
          </a:prstGeom>
        </p:spPr>
      </p:pic>
      <p:pic>
        <p:nvPicPr>
          <p:cNvPr id="12" name="Picture 11" descr="ACT Line White.png"/>
          <p:cNvPicPr>
            <a:picLocks noChangeAspect="1"/>
          </p:cNvPicPr>
          <p:nvPr userDrawn="1"/>
        </p:nvPicPr>
        <p:blipFill>
          <a:blip r:embed="rId15" cstate="print"/>
          <a:stretch>
            <a:fillRect/>
          </a:stretch>
        </p:blipFill>
        <p:spPr>
          <a:xfrm>
            <a:off x="604045" y="7855076"/>
            <a:ext cx="3688995" cy="140532"/>
          </a:xfrm>
          <a:prstGeom prst="rect">
            <a:avLst/>
          </a:prstGeom>
        </p:spPr>
      </p:pic>
      <p:sp>
        <p:nvSpPr>
          <p:cNvPr id="15" name="TextBox 14"/>
          <p:cNvSpPr txBox="1"/>
          <p:nvPr userDrawn="1"/>
        </p:nvSpPr>
        <p:spPr>
          <a:xfrm>
            <a:off x="13057496" y="7162800"/>
            <a:ext cx="990600" cy="230832"/>
          </a:xfrm>
          <a:prstGeom prst="rect">
            <a:avLst/>
          </a:prstGeom>
          <a:noFill/>
        </p:spPr>
        <p:txBody>
          <a:bodyPr wrap="square" rtlCol="0">
            <a:spAutoFit/>
          </a:bodyPr>
          <a:lstStyle/>
          <a:p>
            <a:pPr algn="r"/>
            <a:r>
              <a:rPr lang="en-CA" sz="900" dirty="0"/>
              <a:t>Page </a:t>
            </a:r>
            <a:fld id="{3AF6D275-A9DA-42A3-84CF-34071A21EB12}" type="slidenum">
              <a:rPr lang="en-CA" sz="900" smtClean="0"/>
              <a:pPr algn="r"/>
              <a:t>‹#›</a:t>
            </a:fld>
            <a:endParaRPr lang="en-CA" sz="900" dirty="0"/>
          </a:p>
        </p:txBody>
      </p:sp>
      <p:pic>
        <p:nvPicPr>
          <p:cNvPr id="16" name="Picture 15"/>
          <p:cNvPicPr>
            <a:picLocks noChangeAspect="1"/>
          </p:cNvPicPr>
          <p:nvPr userDrawn="1"/>
        </p:nvPicPr>
        <p:blipFill rotWithShape="1">
          <a:blip r:embed="rId16" cstate="print">
            <a:extLst>
              <a:ext uri="{28A0092B-C50C-407E-A947-70E740481C1C}">
                <a14:useLocalDpi xmlns:a14="http://schemas.microsoft.com/office/drawing/2010/main" val="0"/>
              </a:ext>
            </a:extLst>
          </a:blip>
          <a:srcRect t="24423"/>
          <a:stretch/>
        </p:blipFill>
        <p:spPr>
          <a:xfrm>
            <a:off x="11918396" y="0"/>
            <a:ext cx="2166719" cy="1292803"/>
          </a:xfrm>
          <a:prstGeom prst="rect">
            <a:avLst/>
          </a:prstGeom>
        </p:spPr>
      </p:pic>
      <p:pic>
        <p:nvPicPr>
          <p:cNvPr id="17"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12238401" y="432379"/>
            <a:ext cx="1526711" cy="494864"/>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70" r:id="rId2"/>
    <p:sldLayoutId id="2147483663" r:id="rId3"/>
    <p:sldLayoutId id="2147483664" r:id="rId4"/>
    <p:sldLayoutId id="2147483672" r:id="rId5"/>
    <p:sldLayoutId id="2147483671" r:id="rId6"/>
    <p:sldLayoutId id="2147483665" r:id="rId7"/>
    <p:sldLayoutId id="2147483666" r:id="rId8"/>
    <p:sldLayoutId id="2147483667" r:id="rId9"/>
    <p:sldLayoutId id="2147483668" r:id="rId10"/>
    <p:sldLayoutId id="2147483669" r:id="rId11"/>
    <p:sldLayoutId id="2147483700" r:id="rId12"/>
  </p:sldLayoutIdLst>
  <p:txStyles>
    <p:titleStyle>
      <a:lvl1pPr algn="l" defTabSz="914400" rtl="0" eaLnBrk="1" latinLnBrk="0" hangingPunct="1">
        <a:spcBef>
          <a:spcPct val="0"/>
        </a:spcBef>
        <a:buNone/>
        <a:defRPr sz="4000" b="1"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accen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839" y="330200"/>
            <a:ext cx="11155362" cy="13716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731838" y="1920875"/>
            <a:ext cx="13166725" cy="53943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Rectangle 6"/>
          <p:cNvSpPr/>
          <p:nvPr userDrawn="1"/>
        </p:nvSpPr>
        <p:spPr>
          <a:xfrm>
            <a:off x="0" y="261943"/>
            <a:ext cx="14634000" cy="76200"/>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itchFamily="34" charset="0"/>
              <a:cs typeface="Arial" pitchFamily="34" charset="0"/>
            </a:endParaRPr>
          </a:p>
        </p:txBody>
      </p:sp>
      <p:sp>
        <p:nvSpPr>
          <p:cNvPr id="8" name="Rectangle 7"/>
          <p:cNvSpPr/>
          <p:nvPr userDrawn="1"/>
        </p:nvSpPr>
        <p:spPr>
          <a:xfrm>
            <a:off x="0" y="0"/>
            <a:ext cx="14634000" cy="2880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latin typeface="Arial" pitchFamily="34" charset="0"/>
              <a:cs typeface="Arial" pitchFamily="34" charset="0"/>
            </a:endParaRPr>
          </a:p>
        </p:txBody>
      </p:sp>
      <p:sp>
        <p:nvSpPr>
          <p:cNvPr id="9" name="Rectangle 8"/>
          <p:cNvSpPr/>
          <p:nvPr userDrawn="1"/>
        </p:nvSpPr>
        <p:spPr>
          <a:xfrm>
            <a:off x="0" y="7513521"/>
            <a:ext cx="9684000" cy="152400"/>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latin typeface="Arial" pitchFamily="34" charset="0"/>
              <a:cs typeface="Arial" pitchFamily="34" charset="0"/>
            </a:endParaRPr>
          </a:p>
        </p:txBody>
      </p:sp>
      <p:sp>
        <p:nvSpPr>
          <p:cNvPr id="10" name="Rectangle 9"/>
          <p:cNvSpPr/>
          <p:nvPr userDrawn="1"/>
        </p:nvSpPr>
        <p:spPr>
          <a:xfrm>
            <a:off x="0" y="7616615"/>
            <a:ext cx="14634000" cy="6120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latin typeface="Arial" pitchFamily="34" charset="0"/>
              <a:cs typeface="Arial" pitchFamily="34" charset="0"/>
            </a:endParaRPr>
          </a:p>
        </p:txBody>
      </p:sp>
      <p:pic>
        <p:nvPicPr>
          <p:cNvPr id="11" name="Picture 10" descr="MNP ca.png"/>
          <p:cNvPicPr>
            <a:picLocks noChangeAspect="1"/>
          </p:cNvPicPr>
          <p:nvPr userDrawn="1"/>
        </p:nvPicPr>
        <p:blipFill>
          <a:blip r:embed="rId13" cstate="print"/>
          <a:stretch>
            <a:fillRect/>
          </a:stretch>
        </p:blipFill>
        <p:spPr>
          <a:xfrm>
            <a:off x="13239686" y="7844914"/>
            <a:ext cx="708784" cy="153362"/>
          </a:xfrm>
          <a:prstGeom prst="rect">
            <a:avLst/>
          </a:prstGeom>
        </p:spPr>
      </p:pic>
      <p:pic>
        <p:nvPicPr>
          <p:cNvPr id="12" name="Picture 11" descr="ACT Line White.png"/>
          <p:cNvPicPr>
            <a:picLocks noChangeAspect="1"/>
          </p:cNvPicPr>
          <p:nvPr userDrawn="1"/>
        </p:nvPicPr>
        <p:blipFill>
          <a:blip r:embed="rId14" cstate="print"/>
          <a:stretch>
            <a:fillRect/>
          </a:stretch>
        </p:blipFill>
        <p:spPr>
          <a:xfrm>
            <a:off x="604045" y="7855076"/>
            <a:ext cx="3688995" cy="140532"/>
          </a:xfrm>
          <a:prstGeom prst="rect">
            <a:avLst/>
          </a:prstGeom>
        </p:spPr>
      </p:pic>
      <p:sp>
        <p:nvSpPr>
          <p:cNvPr id="15" name="TextBox 14"/>
          <p:cNvSpPr txBox="1"/>
          <p:nvPr userDrawn="1"/>
        </p:nvSpPr>
        <p:spPr>
          <a:xfrm>
            <a:off x="13057496" y="7162800"/>
            <a:ext cx="990600" cy="230832"/>
          </a:xfrm>
          <a:prstGeom prst="rect">
            <a:avLst/>
          </a:prstGeom>
          <a:noFill/>
        </p:spPr>
        <p:txBody>
          <a:bodyPr wrap="square" rtlCol="0">
            <a:spAutoFit/>
          </a:bodyPr>
          <a:lstStyle/>
          <a:p>
            <a:pPr algn="r"/>
            <a:r>
              <a:rPr lang="en-CA" sz="900" dirty="0"/>
              <a:t>Page </a:t>
            </a:r>
            <a:fld id="{3AF6D275-A9DA-42A3-84CF-34071A21EB12}" type="slidenum">
              <a:rPr lang="en-CA" sz="900" smtClean="0"/>
              <a:pPr algn="r"/>
              <a:t>‹#›</a:t>
            </a:fld>
            <a:endParaRPr lang="en-CA" sz="900" dirty="0"/>
          </a:p>
        </p:txBody>
      </p:sp>
    </p:spTree>
    <p:extLst>
      <p:ext uri="{BB962C8B-B14F-4D97-AF65-F5344CB8AC3E}">
        <p14:creationId xmlns:p14="http://schemas.microsoft.com/office/powerpoint/2010/main" val="16093073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spcBef>
          <a:spcPct val="0"/>
        </a:spcBef>
        <a:buNone/>
        <a:defRPr sz="4000" b="1"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accen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7.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hyperlink" Target="mailto:Victor.kroeger@mnp.ca" TargetMode="Externa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1D6E3E14-B473-4A4B-A41B-616EA3EEC33C}"/>
              </a:ext>
            </a:extLst>
          </p:cNvPr>
          <p:cNvSpPr>
            <a:spLocks noGrp="1"/>
          </p:cNvSpPr>
          <p:nvPr>
            <p:ph type="body" sz="quarter" idx="15"/>
          </p:nvPr>
        </p:nvSpPr>
        <p:spPr/>
        <p:txBody>
          <a:bodyPr/>
          <a:lstStyle/>
          <a:p>
            <a:r>
              <a:rPr lang="en-CA"/>
              <a:t>John Loeppky P.Ag</a:t>
            </a:r>
            <a:endParaRPr lang="en-CA" dirty="0"/>
          </a:p>
        </p:txBody>
      </p:sp>
      <p:sp>
        <p:nvSpPr>
          <p:cNvPr id="5" name="Text Placeholder 4">
            <a:extLst>
              <a:ext uri="{FF2B5EF4-FFF2-40B4-BE49-F238E27FC236}">
                <a16:creationId xmlns:a16="http://schemas.microsoft.com/office/drawing/2014/main" id="{6752D77C-C6A7-4657-8855-15B4E24D610B}"/>
              </a:ext>
            </a:extLst>
          </p:cNvPr>
          <p:cNvSpPr>
            <a:spLocks noGrp="1"/>
          </p:cNvSpPr>
          <p:nvPr>
            <p:ph type="body" sz="quarter" idx="16"/>
          </p:nvPr>
        </p:nvSpPr>
        <p:spPr/>
        <p:txBody>
          <a:bodyPr/>
          <a:lstStyle/>
          <a:p>
            <a:r>
              <a:rPr lang="en-CA" dirty="0"/>
              <a:t>November 2019</a:t>
            </a:r>
          </a:p>
          <a:p>
            <a:endParaRPr lang="en-CA" dirty="0"/>
          </a:p>
        </p:txBody>
      </p:sp>
      <p:sp>
        <p:nvSpPr>
          <p:cNvPr id="12" name="Text Placeholder 11">
            <a:extLst>
              <a:ext uri="{FF2B5EF4-FFF2-40B4-BE49-F238E27FC236}">
                <a16:creationId xmlns:a16="http://schemas.microsoft.com/office/drawing/2014/main" id="{9D076CE3-2702-4465-9728-9565BA9BC630}"/>
              </a:ext>
            </a:extLst>
          </p:cNvPr>
          <p:cNvSpPr>
            <a:spLocks noGrp="1"/>
          </p:cNvSpPr>
          <p:nvPr>
            <p:ph type="body" sz="quarter" idx="17"/>
          </p:nvPr>
        </p:nvSpPr>
        <p:spPr/>
        <p:txBody>
          <a:bodyPr/>
          <a:lstStyle/>
          <a:p>
            <a:r>
              <a:rPr lang="en-CA" dirty="0"/>
              <a:t>Farm Management Consulting</a:t>
            </a:r>
          </a:p>
        </p:txBody>
      </p:sp>
      <p:sp>
        <p:nvSpPr>
          <p:cNvPr id="14" name="TextBox 13">
            <a:extLst>
              <a:ext uri="{FF2B5EF4-FFF2-40B4-BE49-F238E27FC236}">
                <a16:creationId xmlns:a16="http://schemas.microsoft.com/office/drawing/2014/main" id="{C573885B-2CF8-41FC-A1E4-B9090711938B}"/>
              </a:ext>
            </a:extLst>
          </p:cNvPr>
          <p:cNvSpPr txBox="1"/>
          <p:nvPr/>
        </p:nvSpPr>
        <p:spPr>
          <a:xfrm>
            <a:off x="6855170" y="4227404"/>
            <a:ext cx="7132320" cy="1421928"/>
          </a:xfrm>
          <a:prstGeom prst="rect">
            <a:avLst/>
          </a:prstGeom>
          <a:noFill/>
        </p:spPr>
        <p:txBody>
          <a:bodyPr wrap="square" rtlCol="0">
            <a:spAutoFit/>
          </a:bodyPr>
          <a:lstStyle/>
          <a:p>
            <a:pPr algn="r"/>
            <a:r>
              <a:rPr lang="en-CA" sz="4320" b="1" dirty="0">
                <a:solidFill>
                  <a:schemeClr val="accent3"/>
                </a:solidFill>
              </a:rPr>
              <a:t>MNP Canadian Agriculture Industry Outlook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8ABB0-47C9-44AA-8DD4-9E570CEC039B}"/>
              </a:ext>
            </a:extLst>
          </p:cNvPr>
          <p:cNvSpPr>
            <a:spLocks noGrp="1"/>
          </p:cNvSpPr>
          <p:nvPr>
            <p:ph type="title"/>
          </p:nvPr>
        </p:nvSpPr>
        <p:spPr/>
        <p:txBody>
          <a:bodyPr>
            <a:normAutofit fontScale="90000"/>
          </a:bodyPr>
          <a:lstStyle/>
          <a:p>
            <a:r>
              <a:rPr lang="en-CA" dirty="0"/>
              <a:t>Industry Outlook 2019</a:t>
            </a:r>
            <a:br>
              <a:rPr lang="en-CA" dirty="0"/>
            </a:br>
            <a:endParaRPr lang="en-CA" dirty="0"/>
          </a:p>
        </p:txBody>
      </p:sp>
      <p:pic>
        <p:nvPicPr>
          <p:cNvPr id="4" name="Picture 2" descr="Image result for turkey">
            <a:extLst>
              <a:ext uri="{FF2B5EF4-FFF2-40B4-BE49-F238E27FC236}">
                <a16:creationId xmlns:a16="http://schemas.microsoft.com/office/drawing/2014/main" id="{0A445358-075F-4043-A7EB-40E1FCE3B5E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613836"/>
            <a:ext cx="4419600" cy="276468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a:extLst>
              <a:ext uri="{FF2B5EF4-FFF2-40B4-BE49-F238E27FC236}">
                <a16:creationId xmlns:a16="http://schemas.microsoft.com/office/drawing/2014/main" id="{FAB9DA2B-1002-4188-BE9C-30BFDB900D9C}"/>
              </a:ext>
            </a:extLst>
          </p:cNvPr>
          <p:cNvSpPr txBox="1">
            <a:spLocks/>
          </p:cNvSpPr>
          <p:nvPr/>
        </p:nvSpPr>
        <p:spPr>
          <a:xfrm>
            <a:off x="7089094" y="1645920"/>
            <a:ext cx="5321808" cy="51206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CA" sz="2400" b="1" dirty="0"/>
              <a:t>Poultry</a:t>
            </a:r>
          </a:p>
          <a:p>
            <a:r>
              <a:rPr lang="en-CA" sz="2400" dirty="0"/>
              <a:t>Outlook steady/good</a:t>
            </a:r>
          </a:p>
          <a:p>
            <a:r>
              <a:rPr lang="en-CA" sz="2400" dirty="0"/>
              <a:t>Increasing consumer demand</a:t>
            </a:r>
          </a:p>
          <a:p>
            <a:r>
              <a:rPr lang="en-CA" sz="2400" dirty="0"/>
              <a:t>Prices and consumption continue to improve</a:t>
            </a:r>
          </a:p>
          <a:p>
            <a:r>
              <a:rPr lang="en-CA" sz="2400" dirty="0"/>
              <a:t>USMCA - Costco</a:t>
            </a:r>
          </a:p>
          <a:p>
            <a:endParaRPr lang="en-CA" sz="2400" dirty="0"/>
          </a:p>
          <a:p>
            <a:endParaRPr lang="en-CA" sz="2400" dirty="0"/>
          </a:p>
          <a:p>
            <a:endParaRPr lang="en-CA" sz="2400" u="sng" dirty="0"/>
          </a:p>
          <a:p>
            <a:endParaRPr lang="en-CA" sz="2400" u="sng" dirty="0"/>
          </a:p>
          <a:p>
            <a:endParaRPr lang="en-CA" sz="2400" u="sng" dirty="0"/>
          </a:p>
          <a:p>
            <a:endParaRPr lang="en-CA" sz="2400" u="sng" dirty="0"/>
          </a:p>
          <a:p>
            <a:endParaRPr lang="en-CA" sz="2400" u="sng" dirty="0"/>
          </a:p>
          <a:p>
            <a:pPr>
              <a:buFont typeface="Arial" pitchFamily="34" charset="0"/>
              <a:buNone/>
            </a:pPr>
            <a:endParaRPr lang="en-CA" sz="2400" dirty="0"/>
          </a:p>
        </p:txBody>
      </p:sp>
      <p:cxnSp>
        <p:nvCxnSpPr>
          <p:cNvPr id="6" name="Straight Connector 5">
            <a:extLst>
              <a:ext uri="{FF2B5EF4-FFF2-40B4-BE49-F238E27FC236}">
                <a16:creationId xmlns:a16="http://schemas.microsoft.com/office/drawing/2014/main" id="{566986EB-C10A-4EC2-8D1A-D453848BB124}"/>
              </a:ext>
            </a:extLst>
          </p:cNvPr>
          <p:cNvCxnSpPr/>
          <p:nvPr/>
        </p:nvCxnSpPr>
        <p:spPr>
          <a:xfrm>
            <a:off x="2530642" y="4724400"/>
            <a:ext cx="941832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69D6A1E-21EB-4851-88A4-8AE157F9A8F5}"/>
              </a:ext>
            </a:extLst>
          </p:cNvPr>
          <p:cNvSpPr/>
          <p:nvPr/>
        </p:nvSpPr>
        <p:spPr>
          <a:xfrm>
            <a:off x="2438400" y="4876800"/>
            <a:ext cx="12801600" cy="2398092"/>
          </a:xfrm>
          <a:prstGeom prst="rect">
            <a:avLst/>
          </a:prstGeom>
        </p:spPr>
        <p:txBody>
          <a:bodyPr wrap="square">
            <a:spAutoFit/>
          </a:bodyPr>
          <a:lstStyle/>
          <a:p>
            <a:pPr>
              <a:spcAft>
                <a:spcPts val="720"/>
              </a:spcAft>
            </a:pPr>
            <a:r>
              <a:rPr lang="en-CA" sz="2400" i="1" u="sng" dirty="0"/>
              <a:t>Safe Guards</a:t>
            </a:r>
          </a:p>
          <a:p>
            <a:pPr>
              <a:buFont typeface="Arial" pitchFamily="34" charset="0"/>
              <a:buChar char="•"/>
            </a:pPr>
            <a:r>
              <a:rPr lang="en-CA" sz="2400" i="1" dirty="0"/>
              <a:t>   Understand the quota:</a:t>
            </a:r>
          </a:p>
          <a:p>
            <a:pPr marL="756286" lvl="1" indent="-321946">
              <a:buFont typeface="Arial" pitchFamily="34" charset="0"/>
              <a:buChar char="•"/>
            </a:pPr>
            <a:r>
              <a:rPr lang="en-CA" sz="2400" i="1" dirty="0"/>
              <a:t>Provincial legislation re: transferability.</a:t>
            </a:r>
          </a:p>
          <a:p>
            <a:pPr marL="756286" lvl="1" indent="-321946">
              <a:buFont typeface="Arial" pitchFamily="34" charset="0"/>
              <a:buChar char="•"/>
            </a:pPr>
            <a:r>
              <a:rPr lang="en-CA" sz="2400" i="1" dirty="0"/>
              <a:t>Debtor’s utilization and options to lease out quota.</a:t>
            </a:r>
          </a:p>
          <a:p>
            <a:pPr marL="756286" lvl="1" indent="-321946">
              <a:buFont typeface="Arial" pitchFamily="34" charset="0"/>
              <a:buChar char="•"/>
            </a:pPr>
            <a:r>
              <a:rPr lang="en-CA" sz="2400" i="1" dirty="0"/>
              <a:t>Understanding compensation rules will have bearing on security.</a:t>
            </a:r>
          </a:p>
          <a:p>
            <a:pPr>
              <a:buFont typeface="Arial" pitchFamily="34" charset="0"/>
              <a:buChar char="•"/>
            </a:pPr>
            <a:r>
              <a:rPr lang="en-CA" sz="2400" i="1" dirty="0"/>
              <a:t>   High land values may support security position</a:t>
            </a:r>
          </a:p>
        </p:txBody>
      </p:sp>
    </p:spTree>
    <p:extLst>
      <p:ext uri="{BB962C8B-B14F-4D97-AF65-F5344CB8AC3E}">
        <p14:creationId xmlns:p14="http://schemas.microsoft.com/office/powerpoint/2010/main" val="3032452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8279-F052-487D-BE8B-0B5A0DC84F8F}"/>
              </a:ext>
            </a:extLst>
          </p:cNvPr>
          <p:cNvSpPr>
            <a:spLocks noGrp="1"/>
          </p:cNvSpPr>
          <p:nvPr>
            <p:ph type="title"/>
          </p:nvPr>
        </p:nvSpPr>
        <p:spPr>
          <a:xfrm>
            <a:off x="457200" y="685800"/>
            <a:ext cx="10485120" cy="878206"/>
          </a:xfrm>
        </p:spPr>
        <p:txBody>
          <a:bodyPr>
            <a:normAutofit/>
          </a:bodyPr>
          <a:lstStyle/>
          <a:p>
            <a:r>
              <a:rPr lang="en-CA" sz="3200" dirty="0"/>
              <a:t>Industry Outlook 2019</a:t>
            </a:r>
          </a:p>
        </p:txBody>
      </p:sp>
      <p:pic>
        <p:nvPicPr>
          <p:cNvPr id="4" name="Content Placeholder 3">
            <a:extLst>
              <a:ext uri="{FF2B5EF4-FFF2-40B4-BE49-F238E27FC236}">
                <a16:creationId xmlns:a16="http://schemas.microsoft.com/office/drawing/2014/main" id="{256201BB-941A-4DCB-9A25-D5DB6116EBBF}"/>
              </a:ext>
            </a:extLst>
          </p:cNvPr>
          <p:cNvPicPr>
            <a:picLocks noGrp="1" noChangeAspect="1"/>
          </p:cNvPicPr>
          <p:nvPr>
            <p:ph idx="1"/>
          </p:nvPr>
        </p:nvPicPr>
        <p:blipFill>
          <a:blip r:embed="rId2"/>
          <a:stretch>
            <a:fillRect/>
          </a:stretch>
        </p:blipFill>
        <p:spPr>
          <a:xfrm>
            <a:off x="3432843" y="1547964"/>
            <a:ext cx="7764713" cy="5296939"/>
          </a:xfrm>
          <a:prstGeom prst="rect">
            <a:avLst/>
          </a:prstGeom>
        </p:spPr>
      </p:pic>
      <p:sp>
        <p:nvSpPr>
          <p:cNvPr id="5" name="TextBox 4">
            <a:extLst>
              <a:ext uri="{FF2B5EF4-FFF2-40B4-BE49-F238E27FC236}">
                <a16:creationId xmlns:a16="http://schemas.microsoft.com/office/drawing/2014/main" id="{C89356B9-FA7F-40CE-8FD1-BC5F2388BB24}"/>
              </a:ext>
            </a:extLst>
          </p:cNvPr>
          <p:cNvSpPr txBox="1"/>
          <p:nvPr/>
        </p:nvSpPr>
        <p:spPr>
          <a:xfrm>
            <a:off x="3352800" y="7010400"/>
            <a:ext cx="2753848" cy="276999"/>
          </a:xfrm>
          <a:prstGeom prst="rect">
            <a:avLst/>
          </a:prstGeom>
          <a:noFill/>
        </p:spPr>
        <p:txBody>
          <a:bodyPr wrap="square" rtlCol="0">
            <a:spAutoFit/>
          </a:bodyPr>
          <a:lstStyle/>
          <a:p>
            <a:r>
              <a:rPr lang="en-CA" sz="1200" dirty="0"/>
              <a:t>Source: Statistics Canada</a:t>
            </a:r>
          </a:p>
        </p:txBody>
      </p:sp>
    </p:spTree>
    <p:extLst>
      <p:ext uri="{BB962C8B-B14F-4D97-AF65-F5344CB8AC3E}">
        <p14:creationId xmlns:p14="http://schemas.microsoft.com/office/powerpoint/2010/main" val="1452448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0F24-2F9A-4259-8DD0-334D0FCF68BB}"/>
              </a:ext>
            </a:extLst>
          </p:cNvPr>
          <p:cNvSpPr>
            <a:spLocks noGrp="1"/>
          </p:cNvSpPr>
          <p:nvPr>
            <p:ph type="title"/>
          </p:nvPr>
        </p:nvSpPr>
        <p:spPr/>
        <p:txBody>
          <a:bodyPr/>
          <a:lstStyle/>
          <a:p>
            <a:r>
              <a:rPr lang="en-CA" dirty="0"/>
              <a:t>Industry Outlook 2019</a:t>
            </a:r>
          </a:p>
        </p:txBody>
      </p:sp>
      <p:pic>
        <p:nvPicPr>
          <p:cNvPr id="4" name="Picture 3">
            <a:extLst>
              <a:ext uri="{FF2B5EF4-FFF2-40B4-BE49-F238E27FC236}">
                <a16:creationId xmlns:a16="http://schemas.microsoft.com/office/drawing/2014/main" id="{5FFB79DB-92A9-4DEB-A35B-A0724129A254}"/>
              </a:ext>
            </a:extLst>
          </p:cNvPr>
          <p:cNvPicPr>
            <a:picLocks noChangeAspect="1"/>
          </p:cNvPicPr>
          <p:nvPr/>
        </p:nvPicPr>
        <p:blipFill>
          <a:blip r:embed="rId2"/>
          <a:stretch>
            <a:fillRect/>
          </a:stretch>
        </p:blipFill>
        <p:spPr>
          <a:xfrm>
            <a:off x="7924800" y="1828800"/>
            <a:ext cx="4572000" cy="4149484"/>
          </a:xfrm>
          <a:prstGeom prst="rect">
            <a:avLst/>
          </a:prstGeom>
        </p:spPr>
      </p:pic>
      <p:sp>
        <p:nvSpPr>
          <p:cNvPr id="5" name="Content Placeholder 4">
            <a:extLst>
              <a:ext uri="{FF2B5EF4-FFF2-40B4-BE49-F238E27FC236}">
                <a16:creationId xmlns:a16="http://schemas.microsoft.com/office/drawing/2014/main" id="{377BBB0F-8F18-4652-966F-574223C3CF6F}"/>
              </a:ext>
            </a:extLst>
          </p:cNvPr>
          <p:cNvSpPr txBox="1">
            <a:spLocks noGrp="1"/>
          </p:cNvSpPr>
          <p:nvPr>
            <p:ph idx="1"/>
          </p:nvPr>
        </p:nvSpPr>
        <p:spPr>
          <a:xfrm>
            <a:off x="731520" y="1828800"/>
            <a:ext cx="6333479" cy="5262979"/>
          </a:xfrm>
          <a:prstGeom prst="rect">
            <a:avLst/>
          </a:prstGeom>
          <a:noFill/>
        </p:spPr>
        <p:txBody>
          <a:bodyPr wrap="square" rtlCol="0">
            <a:spAutoFit/>
          </a:bodyPr>
          <a:lstStyle/>
          <a:p>
            <a:r>
              <a:rPr lang="en-CA" sz="2400" dirty="0"/>
              <a:t>Costco announces new chicken plant to supply rotisserie chicken</a:t>
            </a:r>
          </a:p>
          <a:p>
            <a:endParaRPr lang="en-CA" sz="2400" dirty="0"/>
          </a:p>
          <a:p>
            <a:r>
              <a:rPr lang="en-CA" sz="2400" dirty="0"/>
              <a:t>Currently selling 91 million per year in US</a:t>
            </a:r>
          </a:p>
          <a:p>
            <a:pPr marL="891512" lvl="1" indent="-342900">
              <a:buFont typeface="Arial" panose="020B0604020202020204" pitchFamily="34" charset="0"/>
              <a:buChar char="•"/>
            </a:pPr>
            <a:r>
              <a:rPr lang="en-CA" dirty="0"/>
              <a:t>Looking to become more vertically Integrated</a:t>
            </a:r>
          </a:p>
          <a:p>
            <a:pPr lvl="1"/>
            <a:endParaRPr lang="en-CA" dirty="0"/>
          </a:p>
          <a:p>
            <a:r>
              <a:rPr lang="en-CA" sz="2400" dirty="0"/>
              <a:t>US industry controlled by several large suppliers (Tyson, Pilgrim’s Pride, Sanderson Farms, Perdue, and Koch Foods control over 60% of US poultry market)</a:t>
            </a:r>
          </a:p>
        </p:txBody>
      </p:sp>
    </p:spTree>
    <p:extLst>
      <p:ext uri="{BB962C8B-B14F-4D97-AF65-F5344CB8AC3E}">
        <p14:creationId xmlns:p14="http://schemas.microsoft.com/office/powerpoint/2010/main" val="1092624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1779A-8C76-4076-B24B-23A2E746A245}"/>
              </a:ext>
            </a:extLst>
          </p:cNvPr>
          <p:cNvSpPr>
            <a:spLocks noGrp="1"/>
          </p:cNvSpPr>
          <p:nvPr>
            <p:ph type="title"/>
          </p:nvPr>
        </p:nvSpPr>
        <p:spPr/>
        <p:txBody>
          <a:bodyPr>
            <a:normAutofit fontScale="90000"/>
          </a:bodyPr>
          <a:lstStyle/>
          <a:p>
            <a:r>
              <a:rPr lang="en-CA" dirty="0"/>
              <a:t>Industry Outlook 2019</a:t>
            </a:r>
            <a:br>
              <a:rPr lang="en-CA" dirty="0"/>
            </a:br>
            <a:endParaRPr lang="en-CA" dirty="0"/>
          </a:p>
        </p:txBody>
      </p:sp>
      <p:pic>
        <p:nvPicPr>
          <p:cNvPr id="4" name="Picture 2" descr="Image result for dairy cow">
            <a:extLst>
              <a:ext uri="{FF2B5EF4-FFF2-40B4-BE49-F238E27FC236}">
                <a16:creationId xmlns:a16="http://schemas.microsoft.com/office/drawing/2014/main" id="{7D2E7AE8-D1B3-4894-BE54-893E1EC758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00300" y="1701166"/>
            <a:ext cx="4229100" cy="28194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a:extLst>
              <a:ext uri="{FF2B5EF4-FFF2-40B4-BE49-F238E27FC236}">
                <a16:creationId xmlns:a16="http://schemas.microsoft.com/office/drawing/2014/main" id="{C71BC9D1-E3B0-4B5B-820D-E82684312CE4}"/>
              </a:ext>
            </a:extLst>
          </p:cNvPr>
          <p:cNvSpPr txBox="1">
            <a:spLocks/>
          </p:cNvSpPr>
          <p:nvPr/>
        </p:nvSpPr>
        <p:spPr>
          <a:xfrm>
            <a:off x="7132320" y="1701166"/>
            <a:ext cx="5303520" cy="468153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CA" sz="2400" b="1" dirty="0"/>
              <a:t>Dairy</a:t>
            </a:r>
          </a:p>
          <a:p>
            <a:r>
              <a:rPr lang="en-CA" sz="2400" dirty="0"/>
              <a:t>Demand for Butterfat</a:t>
            </a:r>
          </a:p>
          <a:p>
            <a:r>
              <a:rPr lang="en-CA" sz="2400" dirty="0"/>
              <a:t>Quota Holdings Stable, margins tightening</a:t>
            </a:r>
          </a:p>
          <a:p>
            <a:r>
              <a:rPr lang="en-CA" sz="2400" dirty="0"/>
              <a:t>Consolidation</a:t>
            </a:r>
          </a:p>
          <a:p>
            <a:r>
              <a:rPr lang="en-CA" sz="2400" dirty="0"/>
              <a:t>USMCA</a:t>
            </a:r>
            <a:endParaRPr lang="en-CA" sz="1920" dirty="0"/>
          </a:p>
          <a:p>
            <a:pPr marL="0" indent="0">
              <a:buNone/>
            </a:pPr>
            <a:endParaRPr lang="en-CA" sz="2400" dirty="0"/>
          </a:p>
          <a:p>
            <a:endParaRPr lang="en-CA" sz="2400" u="sng" dirty="0"/>
          </a:p>
          <a:p>
            <a:endParaRPr lang="en-CA" sz="2400" u="sng" dirty="0"/>
          </a:p>
          <a:p>
            <a:endParaRPr lang="en-CA" sz="2400" u="sng" dirty="0"/>
          </a:p>
          <a:p>
            <a:endParaRPr lang="en-CA" sz="2400" u="sng" dirty="0"/>
          </a:p>
          <a:p>
            <a:endParaRPr lang="en-CA" sz="2400" u="sng" dirty="0"/>
          </a:p>
          <a:p>
            <a:pPr>
              <a:buFont typeface="Arial" pitchFamily="34" charset="0"/>
              <a:buNone/>
            </a:pPr>
            <a:endParaRPr lang="en-CA" sz="2400" dirty="0"/>
          </a:p>
        </p:txBody>
      </p:sp>
      <p:cxnSp>
        <p:nvCxnSpPr>
          <p:cNvPr id="6" name="Straight Connector 5">
            <a:extLst>
              <a:ext uri="{FF2B5EF4-FFF2-40B4-BE49-F238E27FC236}">
                <a16:creationId xmlns:a16="http://schemas.microsoft.com/office/drawing/2014/main" id="{61CB74E7-CE58-4BF4-B2FC-0ABCFBA4D910}"/>
              </a:ext>
            </a:extLst>
          </p:cNvPr>
          <p:cNvCxnSpPr/>
          <p:nvPr/>
        </p:nvCxnSpPr>
        <p:spPr>
          <a:xfrm>
            <a:off x="2377440" y="4800600"/>
            <a:ext cx="941832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0A6814E-5469-470F-8CD6-008CC58287C3}"/>
              </a:ext>
            </a:extLst>
          </p:cNvPr>
          <p:cNvSpPr/>
          <p:nvPr/>
        </p:nvSpPr>
        <p:spPr>
          <a:xfrm>
            <a:off x="2377440" y="5076624"/>
            <a:ext cx="11064240" cy="2028761"/>
          </a:xfrm>
          <a:prstGeom prst="rect">
            <a:avLst/>
          </a:prstGeom>
        </p:spPr>
        <p:txBody>
          <a:bodyPr wrap="square">
            <a:spAutoFit/>
          </a:bodyPr>
          <a:lstStyle/>
          <a:p>
            <a:pPr>
              <a:spcAft>
                <a:spcPts val="720"/>
              </a:spcAft>
            </a:pPr>
            <a:r>
              <a:rPr lang="en-CA" sz="2000" i="1" u="sng" dirty="0"/>
              <a:t>Safe Guards</a:t>
            </a:r>
          </a:p>
          <a:p>
            <a:pPr>
              <a:buFont typeface="Arial" pitchFamily="34" charset="0"/>
              <a:buChar char="•"/>
            </a:pPr>
            <a:r>
              <a:rPr lang="en-CA" sz="2000" i="1" dirty="0"/>
              <a:t>   Understand the quota:</a:t>
            </a:r>
          </a:p>
          <a:p>
            <a:pPr marL="756286" lvl="1" indent="-321946">
              <a:buFont typeface="Arial" pitchFamily="34" charset="0"/>
              <a:buChar char="•"/>
            </a:pPr>
            <a:r>
              <a:rPr lang="en-CA" sz="2000" i="1" dirty="0"/>
              <a:t>Provincial legislation re: transferability.</a:t>
            </a:r>
          </a:p>
          <a:p>
            <a:pPr marL="756286" lvl="1" indent="-321946">
              <a:buFont typeface="Arial" pitchFamily="34" charset="0"/>
              <a:buChar char="•"/>
            </a:pPr>
            <a:r>
              <a:rPr lang="en-CA" sz="2000" i="1" dirty="0"/>
              <a:t>Debtor’s utilization and options to lease out quota.</a:t>
            </a:r>
          </a:p>
          <a:p>
            <a:pPr marL="756286" lvl="1" indent="-321946">
              <a:buFont typeface="Arial" pitchFamily="34" charset="0"/>
              <a:buChar char="•"/>
            </a:pPr>
            <a:r>
              <a:rPr lang="en-CA" sz="2000" i="1" dirty="0"/>
              <a:t>Understanding compensation rules will have bearing on security.</a:t>
            </a:r>
          </a:p>
          <a:p>
            <a:pPr>
              <a:buFont typeface="Arial" pitchFamily="34" charset="0"/>
              <a:buChar char="•"/>
            </a:pPr>
            <a:r>
              <a:rPr lang="en-CA" sz="2000" i="1" dirty="0"/>
              <a:t>   High land values may support security position</a:t>
            </a:r>
          </a:p>
        </p:txBody>
      </p:sp>
    </p:spTree>
    <p:extLst>
      <p:ext uri="{BB962C8B-B14F-4D97-AF65-F5344CB8AC3E}">
        <p14:creationId xmlns:p14="http://schemas.microsoft.com/office/powerpoint/2010/main" val="2544459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71873-DF8D-4E32-8CD8-0674B8A0FDB4}"/>
              </a:ext>
            </a:extLst>
          </p:cNvPr>
          <p:cNvSpPr>
            <a:spLocks noGrp="1"/>
          </p:cNvSpPr>
          <p:nvPr>
            <p:ph type="title"/>
          </p:nvPr>
        </p:nvSpPr>
        <p:spPr/>
        <p:txBody>
          <a:bodyPr/>
          <a:lstStyle/>
          <a:p>
            <a:r>
              <a:rPr lang="en-CA" dirty="0"/>
              <a:t>Industry Outlook 2019</a:t>
            </a:r>
          </a:p>
        </p:txBody>
      </p:sp>
      <p:sp>
        <p:nvSpPr>
          <p:cNvPr id="4" name="Content Placeholder 2">
            <a:extLst>
              <a:ext uri="{FF2B5EF4-FFF2-40B4-BE49-F238E27FC236}">
                <a16:creationId xmlns:a16="http://schemas.microsoft.com/office/drawing/2014/main" id="{21BF7152-1363-4D3F-8296-EDC2271963A2}"/>
              </a:ext>
            </a:extLst>
          </p:cNvPr>
          <p:cNvSpPr>
            <a:spLocks noGrp="1"/>
          </p:cNvSpPr>
          <p:nvPr>
            <p:ph idx="1"/>
          </p:nvPr>
        </p:nvSpPr>
        <p:spPr>
          <a:xfrm>
            <a:off x="2377440" y="1920240"/>
            <a:ext cx="9875520" cy="5431156"/>
          </a:xfrm>
        </p:spPr>
        <p:txBody>
          <a:bodyPr/>
          <a:lstStyle/>
          <a:p>
            <a:r>
              <a:rPr lang="en-CA" sz="2880" dirty="0"/>
              <a:t>COP rose by 5.1% in 2018</a:t>
            </a:r>
          </a:p>
          <a:p>
            <a:r>
              <a:rPr lang="en-CA" sz="2880" dirty="0"/>
              <a:t>Revenues expected to rise only 4.1%</a:t>
            </a:r>
          </a:p>
          <a:p>
            <a:r>
              <a:rPr lang="en-CA" sz="2880" dirty="0"/>
              <a:t>Expect COP to rise again.</a:t>
            </a:r>
          </a:p>
          <a:p>
            <a:pPr lvl="1"/>
            <a:r>
              <a:rPr lang="en-CA" sz="2880" dirty="0"/>
              <a:t>Parts of country experiencing poor feed production in hay and silage which will not be offset by low feed grain prices</a:t>
            </a:r>
          </a:p>
        </p:txBody>
      </p:sp>
    </p:spTree>
    <p:extLst>
      <p:ext uri="{BB962C8B-B14F-4D97-AF65-F5344CB8AC3E}">
        <p14:creationId xmlns:p14="http://schemas.microsoft.com/office/powerpoint/2010/main" val="3437045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6E573-C2BD-40B9-A0BE-7F4DCD47594A}"/>
              </a:ext>
            </a:extLst>
          </p:cNvPr>
          <p:cNvSpPr>
            <a:spLocks noGrp="1"/>
          </p:cNvSpPr>
          <p:nvPr>
            <p:ph type="title"/>
          </p:nvPr>
        </p:nvSpPr>
        <p:spPr/>
        <p:txBody>
          <a:bodyPr/>
          <a:lstStyle/>
          <a:p>
            <a:r>
              <a:rPr lang="en-CA" dirty="0"/>
              <a:t>Industry Outlook 2019</a:t>
            </a:r>
          </a:p>
        </p:txBody>
      </p:sp>
      <p:pic>
        <p:nvPicPr>
          <p:cNvPr id="4" name="Content Placeholder 3">
            <a:extLst>
              <a:ext uri="{FF2B5EF4-FFF2-40B4-BE49-F238E27FC236}">
                <a16:creationId xmlns:a16="http://schemas.microsoft.com/office/drawing/2014/main" id="{D0A51CAF-8BA5-43D9-92BF-3133BC8F73B2}"/>
              </a:ext>
            </a:extLst>
          </p:cNvPr>
          <p:cNvPicPr>
            <a:picLocks noChangeAspect="1"/>
          </p:cNvPicPr>
          <p:nvPr/>
        </p:nvPicPr>
        <p:blipFill>
          <a:blip r:embed="rId2"/>
          <a:stretch>
            <a:fillRect/>
          </a:stretch>
        </p:blipFill>
        <p:spPr>
          <a:xfrm>
            <a:off x="1159670" y="1881173"/>
            <a:ext cx="5103234" cy="4584261"/>
          </a:xfrm>
          <a:prstGeom prst="rect">
            <a:avLst/>
          </a:prstGeom>
        </p:spPr>
      </p:pic>
      <p:pic>
        <p:nvPicPr>
          <p:cNvPr id="5" name="Content Placeholder 4">
            <a:extLst>
              <a:ext uri="{FF2B5EF4-FFF2-40B4-BE49-F238E27FC236}">
                <a16:creationId xmlns:a16="http://schemas.microsoft.com/office/drawing/2014/main" id="{C33E2233-5F1C-40F4-8758-A1EF9B0C4E46}"/>
              </a:ext>
            </a:extLst>
          </p:cNvPr>
          <p:cNvPicPr>
            <a:picLocks noGrp="1" noChangeAspect="1"/>
          </p:cNvPicPr>
          <p:nvPr>
            <p:ph idx="1"/>
          </p:nvPr>
        </p:nvPicPr>
        <p:blipFill>
          <a:blip r:embed="rId3"/>
          <a:stretch>
            <a:fillRect/>
          </a:stretch>
        </p:blipFill>
        <p:spPr>
          <a:xfrm>
            <a:off x="6858000" y="2514600"/>
            <a:ext cx="6966102" cy="2870836"/>
          </a:xfrm>
          <a:prstGeom prst="rect">
            <a:avLst/>
          </a:prstGeom>
        </p:spPr>
      </p:pic>
      <p:sp>
        <p:nvSpPr>
          <p:cNvPr id="6" name="TextBox 5">
            <a:extLst>
              <a:ext uri="{FF2B5EF4-FFF2-40B4-BE49-F238E27FC236}">
                <a16:creationId xmlns:a16="http://schemas.microsoft.com/office/drawing/2014/main" id="{5E1088DD-2CD0-4C8C-BAF2-AC53414469BD}"/>
              </a:ext>
            </a:extLst>
          </p:cNvPr>
          <p:cNvSpPr txBox="1"/>
          <p:nvPr/>
        </p:nvSpPr>
        <p:spPr>
          <a:xfrm>
            <a:off x="2362199" y="6625388"/>
            <a:ext cx="2698175" cy="276999"/>
          </a:xfrm>
          <a:prstGeom prst="rect">
            <a:avLst/>
          </a:prstGeom>
          <a:noFill/>
        </p:spPr>
        <p:txBody>
          <a:bodyPr wrap="none" rtlCol="0">
            <a:spAutoFit/>
          </a:bodyPr>
          <a:lstStyle/>
          <a:p>
            <a:r>
              <a:rPr lang="en-CA" sz="1200" dirty="0"/>
              <a:t>Source: Canadian Dairy Commission</a:t>
            </a:r>
          </a:p>
        </p:txBody>
      </p:sp>
    </p:spTree>
    <p:extLst>
      <p:ext uri="{BB962C8B-B14F-4D97-AF65-F5344CB8AC3E}">
        <p14:creationId xmlns:p14="http://schemas.microsoft.com/office/powerpoint/2010/main" val="4289344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A0B6-8259-4976-8BA6-DBDDAAD2596A}"/>
              </a:ext>
            </a:extLst>
          </p:cNvPr>
          <p:cNvSpPr>
            <a:spLocks noGrp="1"/>
          </p:cNvSpPr>
          <p:nvPr>
            <p:ph type="title"/>
          </p:nvPr>
        </p:nvSpPr>
        <p:spPr/>
        <p:txBody>
          <a:bodyPr/>
          <a:lstStyle/>
          <a:p>
            <a:r>
              <a:rPr lang="en-CA" dirty="0"/>
              <a:t>Industry Outlook 2019</a:t>
            </a:r>
          </a:p>
        </p:txBody>
      </p:sp>
      <p:pic>
        <p:nvPicPr>
          <p:cNvPr id="4" name="Picture 2" descr="S:\Creative Services\Resources\Photos\Stock Photography\~ Client Groups\Agriculture\Wheat and grains\189002 altered.tif">
            <a:extLst>
              <a:ext uri="{FF2B5EF4-FFF2-40B4-BE49-F238E27FC236}">
                <a16:creationId xmlns:a16="http://schemas.microsoft.com/office/drawing/2014/main" id="{BAB5FB3E-ADFE-4720-A6FA-0304AFB4990E}"/>
              </a:ext>
            </a:extLst>
          </p:cNvPr>
          <p:cNvPicPr>
            <a:picLocks noChangeAspect="1" noChangeArrowheads="1"/>
          </p:cNvPicPr>
          <p:nvPr/>
        </p:nvPicPr>
        <p:blipFill>
          <a:blip r:embed="rId2" cstate="print"/>
          <a:srcRect r="36965"/>
          <a:stretch>
            <a:fillRect/>
          </a:stretch>
        </p:blipFill>
        <p:spPr bwMode="auto">
          <a:xfrm>
            <a:off x="2560320" y="1737360"/>
            <a:ext cx="2743200" cy="2651760"/>
          </a:xfrm>
          <a:prstGeom prst="rect">
            <a:avLst/>
          </a:prstGeom>
          <a:noFill/>
        </p:spPr>
      </p:pic>
      <p:sp>
        <p:nvSpPr>
          <p:cNvPr id="5" name="Content Placeholder 6">
            <a:extLst>
              <a:ext uri="{FF2B5EF4-FFF2-40B4-BE49-F238E27FC236}">
                <a16:creationId xmlns:a16="http://schemas.microsoft.com/office/drawing/2014/main" id="{8F887733-03E0-4E0E-898F-7EA6B44C6A30}"/>
              </a:ext>
            </a:extLst>
          </p:cNvPr>
          <p:cNvSpPr>
            <a:spLocks noGrp="1"/>
          </p:cNvSpPr>
          <p:nvPr>
            <p:ph idx="1"/>
          </p:nvPr>
        </p:nvSpPr>
        <p:spPr>
          <a:xfrm>
            <a:off x="5760720" y="1737360"/>
            <a:ext cx="5669280" cy="3749040"/>
          </a:xfrm>
        </p:spPr>
        <p:txBody>
          <a:bodyPr/>
          <a:lstStyle/>
          <a:p>
            <a:pPr>
              <a:buNone/>
            </a:pPr>
            <a:r>
              <a:rPr lang="en-CA" sz="2400" dirty="0"/>
              <a:t>Crops</a:t>
            </a:r>
          </a:p>
          <a:p>
            <a:r>
              <a:rPr lang="en-CA" sz="2400" dirty="0"/>
              <a:t>Long term pricing</a:t>
            </a:r>
          </a:p>
          <a:p>
            <a:r>
              <a:rPr lang="en-CA" sz="2400" dirty="0"/>
              <a:t>Production</a:t>
            </a:r>
          </a:p>
          <a:p>
            <a:r>
              <a:rPr lang="en-CA" sz="2400" dirty="0"/>
              <a:t>Farm Equipment</a:t>
            </a:r>
          </a:p>
          <a:p>
            <a:pPr marL="0" indent="0">
              <a:buNone/>
            </a:pPr>
            <a:endParaRPr lang="en-CA" sz="2400" dirty="0"/>
          </a:p>
        </p:txBody>
      </p:sp>
      <p:cxnSp>
        <p:nvCxnSpPr>
          <p:cNvPr id="6" name="Straight Connector 5">
            <a:extLst>
              <a:ext uri="{FF2B5EF4-FFF2-40B4-BE49-F238E27FC236}">
                <a16:creationId xmlns:a16="http://schemas.microsoft.com/office/drawing/2014/main" id="{8DBC7F2D-6685-4F8B-91EC-FFB3D0E9DA9F}"/>
              </a:ext>
            </a:extLst>
          </p:cNvPr>
          <p:cNvCxnSpPr/>
          <p:nvPr/>
        </p:nvCxnSpPr>
        <p:spPr>
          <a:xfrm>
            <a:off x="2560320" y="4572000"/>
            <a:ext cx="941832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6AA1745-3215-4BEB-80CB-CFB3FDBE6D2A}"/>
              </a:ext>
            </a:extLst>
          </p:cNvPr>
          <p:cNvSpPr txBox="1"/>
          <p:nvPr/>
        </p:nvSpPr>
        <p:spPr>
          <a:xfrm>
            <a:off x="2438400" y="4808099"/>
            <a:ext cx="11277600" cy="2336537"/>
          </a:xfrm>
          <a:prstGeom prst="rect">
            <a:avLst/>
          </a:prstGeom>
          <a:noFill/>
        </p:spPr>
        <p:txBody>
          <a:bodyPr wrap="square" rtlCol="0">
            <a:spAutoFit/>
          </a:bodyPr>
          <a:lstStyle/>
          <a:p>
            <a:pPr>
              <a:spcAft>
                <a:spcPts val="720"/>
              </a:spcAft>
            </a:pPr>
            <a:r>
              <a:rPr lang="en-CA" sz="2800" i="1" u="sng" dirty="0"/>
              <a:t>Safe Guards</a:t>
            </a:r>
          </a:p>
          <a:p>
            <a:pPr>
              <a:buFont typeface="Arial" pitchFamily="34" charset="0"/>
              <a:buChar char="•"/>
            </a:pPr>
            <a:r>
              <a:rPr lang="en-CA" sz="2800" i="1" dirty="0"/>
              <a:t> Equipment ratio on grain farms </a:t>
            </a:r>
            <a:r>
              <a:rPr lang="en-CA" sz="2800" i="1" u="sng" dirty="0"/>
              <a:t>is</a:t>
            </a:r>
            <a:r>
              <a:rPr lang="en-CA" sz="2800" i="1" dirty="0"/>
              <a:t> important.   </a:t>
            </a:r>
          </a:p>
          <a:p>
            <a:pPr>
              <a:buFont typeface="Arial" pitchFamily="34" charset="0"/>
              <a:buChar char="•"/>
            </a:pPr>
            <a:r>
              <a:rPr lang="en-CA" sz="2800" i="1" dirty="0"/>
              <a:t> Ensure all property of creditor included on debt security</a:t>
            </a:r>
          </a:p>
          <a:p>
            <a:pPr>
              <a:buFont typeface="Arial" pitchFamily="34" charset="0"/>
              <a:buChar char="•"/>
            </a:pPr>
            <a:r>
              <a:rPr lang="en-CA" sz="2800" i="1" dirty="0"/>
              <a:t> Verify proper registration on land and related farm equipment</a:t>
            </a:r>
          </a:p>
          <a:p>
            <a:pPr>
              <a:buFont typeface="Arial" pitchFamily="34" charset="0"/>
              <a:buChar char="•"/>
            </a:pPr>
            <a:r>
              <a:rPr lang="en-CA" sz="2800" i="1" dirty="0"/>
              <a:t> Verify crop insurance &amp; AgriStability status</a:t>
            </a:r>
          </a:p>
        </p:txBody>
      </p:sp>
    </p:spTree>
    <p:extLst>
      <p:ext uri="{BB962C8B-B14F-4D97-AF65-F5344CB8AC3E}">
        <p14:creationId xmlns:p14="http://schemas.microsoft.com/office/powerpoint/2010/main" val="3717604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6D50C-69EF-41A6-8640-877C6B021418}"/>
              </a:ext>
            </a:extLst>
          </p:cNvPr>
          <p:cNvSpPr>
            <a:spLocks noGrp="1"/>
          </p:cNvSpPr>
          <p:nvPr>
            <p:ph type="title"/>
          </p:nvPr>
        </p:nvSpPr>
        <p:spPr>
          <a:xfrm>
            <a:off x="685800" y="712138"/>
            <a:ext cx="10485120" cy="878206"/>
          </a:xfrm>
        </p:spPr>
        <p:txBody>
          <a:bodyPr/>
          <a:lstStyle/>
          <a:p>
            <a:r>
              <a:rPr lang="en-CA" dirty="0"/>
              <a:t>Industry Outlook 2019</a:t>
            </a:r>
          </a:p>
        </p:txBody>
      </p:sp>
      <p:pic>
        <p:nvPicPr>
          <p:cNvPr id="4" name="Content Placeholder 2">
            <a:extLst>
              <a:ext uri="{FF2B5EF4-FFF2-40B4-BE49-F238E27FC236}">
                <a16:creationId xmlns:a16="http://schemas.microsoft.com/office/drawing/2014/main" id="{509EEACC-2D72-4F29-9444-74E4757152BA}"/>
              </a:ext>
            </a:extLst>
          </p:cNvPr>
          <p:cNvPicPr>
            <a:picLocks noChangeAspect="1"/>
          </p:cNvPicPr>
          <p:nvPr/>
        </p:nvPicPr>
        <p:blipFill>
          <a:blip r:embed="rId2"/>
          <a:stretch>
            <a:fillRect/>
          </a:stretch>
        </p:blipFill>
        <p:spPr>
          <a:xfrm>
            <a:off x="3977640" y="1717208"/>
            <a:ext cx="6217920" cy="2982064"/>
          </a:xfrm>
          <a:prstGeom prst="rect">
            <a:avLst/>
          </a:prstGeom>
        </p:spPr>
      </p:pic>
      <p:cxnSp>
        <p:nvCxnSpPr>
          <p:cNvPr id="5" name="Straight Connector 4">
            <a:extLst>
              <a:ext uri="{FF2B5EF4-FFF2-40B4-BE49-F238E27FC236}">
                <a16:creationId xmlns:a16="http://schemas.microsoft.com/office/drawing/2014/main" id="{301FDDEC-39CE-4616-BC11-00DE5458DF0D}"/>
              </a:ext>
            </a:extLst>
          </p:cNvPr>
          <p:cNvCxnSpPr/>
          <p:nvPr/>
        </p:nvCxnSpPr>
        <p:spPr>
          <a:xfrm>
            <a:off x="2377440" y="4953000"/>
            <a:ext cx="941832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78660A7-3E9B-47DC-B1E3-C18208567E3C}"/>
              </a:ext>
            </a:extLst>
          </p:cNvPr>
          <p:cNvSpPr txBox="1"/>
          <p:nvPr/>
        </p:nvSpPr>
        <p:spPr>
          <a:xfrm>
            <a:off x="2209800" y="5202718"/>
            <a:ext cx="11734800" cy="2028761"/>
          </a:xfrm>
          <a:prstGeom prst="rect">
            <a:avLst/>
          </a:prstGeom>
          <a:noFill/>
        </p:spPr>
        <p:txBody>
          <a:bodyPr wrap="square" rtlCol="0">
            <a:spAutoFit/>
          </a:bodyPr>
          <a:lstStyle/>
          <a:p>
            <a:pPr>
              <a:spcAft>
                <a:spcPts val="720"/>
              </a:spcAft>
            </a:pPr>
            <a:r>
              <a:rPr lang="en-CA" sz="2400" i="1" u="sng" dirty="0"/>
              <a:t>Safe Guards</a:t>
            </a:r>
          </a:p>
          <a:p>
            <a:pPr>
              <a:buFont typeface="Arial" pitchFamily="34" charset="0"/>
              <a:buChar char="•"/>
            </a:pPr>
            <a:r>
              <a:rPr lang="en-CA" sz="2400" i="1" dirty="0"/>
              <a:t> Equipment ratio on grain farms </a:t>
            </a:r>
            <a:r>
              <a:rPr lang="en-CA" sz="2400" i="1" u="sng" dirty="0"/>
              <a:t>is</a:t>
            </a:r>
            <a:r>
              <a:rPr lang="en-CA" sz="2400" i="1" dirty="0"/>
              <a:t> important.   </a:t>
            </a:r>
          </a:p>
          <a:p>
            <a:pPr>
              <a:buFont typeface="Arial" pitchFamily="34" charset="0"/>
              <a:buChar char="•"/>
            </a:pPr>
            <a:r>
              <a:rPr lang="en-CA" sz="2400" i="1" dirty="0"/>
              <a:t> Ensure all property of creditor included on debt security</a:t>
            </a:r>
          </a:p>
          <a:p>
            <a:pPr>
              <a:buFont typeface="Arial" pitchFamily="34" charset="0"/>
              <a:buChar char="•"/>
            </a:pPr>
            <a:r>
              <a:rPr lang="en-CA" sz="2400" i="1" dirty="0"/>
              <a:t> Verify proper registration on land and related farm equipment</a:t>
            </a:r>
          </a:p>
          <a:p>
            <a:pPr>
              <a:buFont typeface="Arial" pitchFamily="34" charset="0"/>
              <a:buChar char="•"/>
            </a:pPr>
            <a:r>
              <a:rPr lang="en-CA" sz="2400" i="1" dirty="0"/>
              <a:t> Verify crop insurance &amp; AgriStability status</a:t>
            </a:r>
          </a:p>
        </p:txBody>
      </p:sp>
    </p:spTree>
    <p:extLst>
      <p:ext uri="{BB962C8B-B14F-4D97-AF65-F5344CB8AC3E}">
        <p14:creationId xmlns:p14="http://schemas.microsoft.com/office/powerpoint/2010/main" val="197756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07E11-C11B-4448-BDE7-508EF14373B6}"/>
              </a:ext>
            </a:extLst>
          </p:cNvPr>
          <p:cNvSpPr>
            <a:spLocks noGrp="1"/>
          </p:cNvSpPr>
          <p:nvPr>
            <p:ph type="title"/>
          </p:nvPr>
        </p:nvSpPr>
        <p:spPr/>
        <p:txBody>
          <a:bodyPr/>
          <a:lstStyle/>
          <a:p>
            <a:r>
              <a:rPr lang="en-CA" dirty="0"/>
              <a:t>Industry Outlook 2019</a:t>
            </a:r>
          </a:p>
        </p:txBody>
      </p:sp>
      <p:pic>
        <p:nvPicPr>
          <p:cNvPr id="4" name="Content Placeholder 3">
            <a:extLst>
              <a:ext uri="{FF2B5EF4-FFF2-40B4-BE49-F238E27FC236}">
                <a16:creationId xmlns:a16="http://schemas.microsoft.com/office/drawing/2014/main" id="{F409FB9B-B0A2-4DEA-ABA7-380F6E00C97E}"/>
              </a:ext>
            </a:extLst>
          </p:cNvPr>
          <p:cNvPicPr>
            <a:picLocks noGrp="1" noChangeAspect="1"/>
          </p:cNvPicPr>
          <p:nvPr>
            <p:ph idx="1"/>
          </p:nvPr>
        </p:nvPicPr>
        <p:blipFill>
          <a:blip r:embed="rId2"/>
          <a:stretch>
            <a:fillRect/>
          </a:stretch>
        </p:blipFill>
        <p:spPr>
          <a:xfrm>
            <a:off x="8694821" y="1845034"/>
            <a:ext cx="4463658" cy="3129691"/>
          </a:xfrm>
          <a:prstGeom prst="rect">
            <a:avLst/>
          </a:prstGeom>
        </p:spPr>
      </p:pic>
      <p:sp>
        <p:nvSpPr>
          <p:cNvPr id="5" name="Rectangle 4">
            <a:extLst>
              <a:ext uri="{FF2B5EF4-FFF2-40B4-BE49-F238E27FC236}">
                <a16:creationId xmlns:a16="http://schemas.microsoft.com/office/drawing/2014/main" id="{A77568AA-4644-4E3D-AAA8-4BBAF120CED1}"/>
              </a:ext>
            </a:extLst>
          </p:cNvPr>
          <p:cNvSpPr/>
          <p:nvPr/>
        </p:nvSpPr>
        <p:spPr>
          <a:xfrm>
            <a:off x="914400" y="1869097"/>
            <a:ext cx="7772400" cy="5131661"/>
          </a:xfrm>
          <a:prstGeom prst="rect">
            <a:avLst/>
          </a:prstGeom>
        </p:spPr>
        <p:txBody>
          <a:bodyPr wrap="square">
            <a:spAutoFit/>
          </a:bodyPr>
          <a:lstStyle/>
          <a:p>
            <a:pPr marL="548640" indent="-274320" defTabSz="1097280">
              <a:lnSpc>
                <a:spcPct val="90000"/>
              </a:lnSpc>
              <a:spcAft>
                <a:spcPts val="720"/>
              </a:spcAft>
              <a:buFont typeface="Arial" panose="020B0604020202020204" pitchFamily="34" charset="0"/>
              <a:buChar char="•"/>
            </a:pPr>
            <a:r>
              <a:rPr lang="en-US" sz="2400" dirty="0"/>
              <a:t>Early and fast start to harvest for MB, normal for SK, delayed for AB</a:t>
            </a:r>
          </a:p>
          <a:p>
            <a:pPr marL="548640" indent="-274320" defTabSz="1097280">
              <a:lnSpc>
                <a:spcPct val="90000"/>
              </a:lnSpc>
              <a:spcAft>
                <a:spcPts val="720"/>
              </a:spcAft>
              <a:buFont typeface="Arial" panose="020B0604020202020204" pitchFamily="34" charset="0"/>
              <a:buChar char="•"/>
            </a:pPr>
            <a:r>
              <a:rPr lang="en-US" sz="2400" dirty="0"/>
              <a:t>Weather was a major hinderance through the last half of September</a:t>
            </a:r>
          </a:p>
          <a:p>
            <a:pPr marL="1332482" lvl="1" indent="-274320" defTabSz="1097280">
              <a:lnSpc>
                <a:spcPct val="90000"/>
              </a:lnSpc>
              <a:spcAft>
                <a:spcPts val="720"/>
              </a:spcAft>
              <a:buFont typeface="Arial" panose="020B0604020202020204" pitchFamily="34" charset="0"/>
              <a:buChar char="•"/>
            </a:pPr>
            <a:r>
              <a:rPr lang="en-US" sz="2400" dirty="0"/>
              <a:t>Quality will be an issue in much of AB and parts of SK</a:t>
            </a:r>
          </a:p>
          <a:p>
            <a:pPr marL="548640" indent="-274320" defTabSz="1097280">
              <a:lnSpc>
                <a:spcPct val="90000"/>
              </a:lnSpc>
              <a:spcAft>
                <a:spcPts val="720"/>
              </a:spcAft>
              <a:buFont typeface="Arial" panose="020B0604020202020204" pitchFamily="34" charset="0"/>
              <a:buChar char="•"/>
            </a:pPr>
            <a:r>
              <a:rPr lang="en-US" sz="2400" dirty="0"/>
              <a:t>Grain movement – excellent in the new crop year</a:t>
            </a:r>
          </a:p>
          <a:p>
            <a:pPr marL="548640" indent="-274320" defTabSz="1097280">
              <a:lnSpc>
                <a:spcPct val="90000"/>
              </a:lnSpc>
              <a:spcAft>
                <a:spcPts val="720"/>
              </a:spcAft>
              <a:buFont typeface="Arial" panose="020B0604020202020204" pitchFamily="34" charset="0"/>
              <a:buChar char="•"/>
            </a:pPr>
            <a:r>
              <a:rPr lang="en-US" sz="2400" dirty="0"/>
              <a:t>Better than expected yield’s reported so far given drought conditions</a:t>
            </a:r>
          </a:p>
          <a:p>
            <a:pPr marL="548640" indent="-274320" defTabSz="1097280">
              <a:lnSpc>
                <a:spcPct val="90000"/>
              </a:lnSpc>
              <a:spcAft>
                <a:spcPts val="720"/>
              </a:spcAft>
              <a:buFont typeface="Arial" panose="020B0604020202020204" pitchFamily="34" charset="0"/>
              <a:buChar char="•"/>
            </a:pPr>
            <a:r>
              <a:rPr lang="en-US" sz="2400" dirty="0"/>
              <a:t>Western Canada harvest progress </a:t>
            </a:r>
          </a:p>
          <a:p>
            <a:pPr marL="1097252" lvl="1" indent="-274320" defTabSz="1097280">
              <a:lnSpc>
                <a:spcPct val="90000"/>
              </a:lnSpc>
              <a:spcAft>
                <a:spcPts val="720"/>
              </a:spcAft>
              <a:buFont typeface="Arial" panose="020B0604020202020204" pitchFamily="34" charset="0"/>
              <a:buChar char="•"/>
            </a:pPr>
            <a:r>
              <a:rPr lang="en-US" sz="2400" dirty="0"/>
              <a:t>AB – 48% complete as of October 8</a:t>
            </a:r>
            <a:r>
              <a:rPr lang="en-US" sz="2400" baseline="30000" dirty="0"/>
              <a:t>th</a:t>
            </a:r>
            <a:r>
              <a:rPr lang="en-US" sz="2400" dirty="0"/>
              <a:t>, 2019 </a:t>
            </a:r>
          </a:p>
          <a:p>
            <a:pPr marL="1097252" lvl="1" indent="-274320" defTabSz="1097280">
              <a:lnSpc>
                <a:spcPct val="90000"/>
              </a:lnSpc>
              <a:spcAft>
                <a:spcPts val="720"/>
              </a:spcAft>
              <a:buFont typeface="Arial" panose="020B0604020202020204" pitchFamily="34" charset="0"/>
              <a:buChar char="•"/>
            </a:pPr>
            <a:r>
              <a:rPr lang="en-US" sz="2400" dirty="0"/>
              <a:t>SK – 69% complete as of October 14</a:t>
            </a:r>
            <a:r>
              <a:rPr lang="en-US" sz="2400" baseline="30000" dirty="0"/>
              <a:t>th</a:t>
            </a:r>
            <a:r>
              <a:rPr lang="en-US" sz="2400" dirty="0"/>
              <a:t>, 2019</a:t>
            </a:r>
          </a:p>
          <a:p>
            <a:pPr marL="1097252" lvl="1" indent="-274320" defTabSz="1097280">
              <a:lnSpc>
                <a:spcPct val="90000"/>
              </a:lnSpc>
              <a:spcAft>
                <a:spcPts val="720"/>
              </a:spcAft>
              <a:buFont typeface="Arial" panose="020B0604020202020204" pitchFamily="34" charset="0"/>
              <a:buChar char="•"/>
            </a:pPr>
            <a:r>
              <a:rPr lang="en-US" sz="2400" dirty="0"/>
              <a:t>MB – 74% complete as of October 15</a:t>
            </a:r>
            <a:r>
              <a:rPr lang="en-US" sz="2400" baseline="30000" dirty="0"/>
              <a:t>th</a:t>
            </a:r>
            <a:r>
              <a:rPr lang="en-US" sz="2400" dirty="0"/>
              <a:t>, 2019</a:t>
            </a:r>
          </a:p>
        </p:txBody>
      </p:sp>
    </p:spTree>
    <p:extLst>
      <p:ext uri="{BB962C8B-B14F-4D97-AF65-F5344CB8AC3E}">
        <p14:creationId xmlns:p14="http://schemas.microsoft.com/office/powerpoint/2010/main" val="1836466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6709-3244-47D4-A247-29DF0AF139F4}"/>
              </a:ext>
            </a:extLst>
          </p:cNvPr>
          <p:cNvSpPr>
            <a:spLocks noGrp="1"/>
          </p:cNvSpPr>
          <p:nvPr>
            <p:ph type="title"/>
          </p:nvPr>
        </p:nvSpPr>
        <p:spPr/>
        <p:txBody>
          <a:bodyPr/>
          <a:lstStyle/>
          <a:p>
            <a:r>
              <a:rPr lang="en-CA" dirty="0"/>
              <a:t>Industry Outlook 2019</a:t>
            </a:r>
          </a:p>
        </p:txBody>
      </p:sp>
      <p:pic>
        <p:nvPicPr>
          <p:cNvPr id="4" name="Picture 3">
            <a:extLst>
              <a:ext uri="{FF2B5EF4-FFF2-40B4-BE49-F238E27FC236}">
                <a16:creationId xmlns:a16="http://schemas.microsoft.com/office/drawing/2014/main" id="{81FD381E-973D-411D-B04A-0F329ED773F6}"/>
              </a:ext>
            </a:extLst>
          </p:cNvPr>
          <p:cNvPicPr>
            <a:picLocks noChangeAspect="1"/>
          </p:cNvPicPr>
          <p:nvPr/>
        </p:nvPicPr>
        <p:blipFill>
          <a:blip r:embed="rId2"/>
          <a:stretch>
            <a:fillRect/>
          </a:stretch>
        </p:blipFill>
        <p:spPr>
          <a:xfrm>
            <a:off x="9107152" y="1620782"/>
            <a:ext cx="3542048" cy="2676898"/>
          </a:xfrm>
          <a:prstGeom prst="rect">
            <a:avLst/>
          </a:prstGeom>
        </p:spPr>
      </p:pic>
      <p:pic>
        <p:nvPicPr>
          <p:cNvPr id="5" name="Picture 4">
            <a:extLst>
              <a:ext uri="{FF2B5EF4-FFF2-40B4-BE49-F238E27FC236}">
                <a16:creationId xmlns:a16="http://schemas.microsoft.com/office/drawing/2014/main" id="{F29736EC-D6BC-421A-A56A-1B1ABD70990F}"/>
              </a:ext>
            </a:extLst>
          </p:cNvPr>
          <p:cNvPicPr>
            <a:picLocks noChangeAspect="1"/>
          </p:cNvPicPr>
          <p:nvPr/>
        </p:nvPicPr>
        <p:blipFill>
          <a:blip r:embed="rId3"/>
          <a:stretch>
            <a:fillRect/>
          </a:stretch>
        </p:blipFill>
        <p:spPr>
          <a:xfrm>
            <a:off x="9114468" y="4454924"/>
            <a:ext cx="3534732" cy="2478411"/>
          </a:xfrm>
          <a:prstGeom prst="rect">
            <a:avLst/>
          </a:prstGeom>
        </p:spPr>
      </p:pic>
      <p:sp>
        <p:nvSpPr>
          <p:cNvPr id="9" name="TextBox 8">
            <a:extLst>
              <a:ext uri="{FF2B5EF4-FFF2-40B4-BE49-F238E27FC236}">
                <a16:creationId xmlns:a16="http://schemas.microsoft.com/office/drawing/2014/main" id="{E91E19F8-9BD8-40DF-A0CD-58D6D0DC53C9}"/>
              </a:ext>
            </a:extLst>
          </p:cNvPr>
          <p:cNvSpPr txBox="1"/>
          <p:nvPr/>
        </p:nvSpPr>
        <p:spPr>
          <a:xfrm>
            <a:off x="731520" y="1819691"/>
            <a:ext cx="8175857" cy="5113644"/>
          </a:xfrm>
          <a:prstGeom prst="rect">
            <a:avLst/>
          </a:prstGeom>
          <a:noFill/>
        </p:spPr>
        <p:txBody>
          <a:bodyPr wrap="square" rtlCol="0">
            <a:spAutoFit/>
          </a:bodyPr>
          <a:lstStyle/>
          <a:p>
            <a:pPr marL="548640" indent="-54864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Stat’s Can estimates (as of Aug 31- final report in Dec. 2019):</a:t>
            </a:r>
          </a:p>
          <a:p>
            <a:pPr marL="1332482" lvl="1" indent="-54864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Smallest soybean production in 4 years – 6.5 million </a:t>
            </a:r>
            <a:r>
              <a:rPr lang="en-US" sz="2000" dirty="0" err="1">
                <a:latin typeface="Arial" panose="020B0604020202020204" pitchFamily="34" charset="0"/>
                <a:cs typeface="Arial" panose="020B0604020202020204" pitchFamily="34" charset="0"/>
              </a:rPr>
              <a:t>tonnes</a:t>
            </a:r>
            <a:endParaRPr lang="en-US" sz="2000" dirty="0">
              <a:latin typeface="Arial" panose="020B0604020202020204" pitchFamily="34" charset="0"/>
              <a:cs typeface="Arial" panose="020B0604020202020204" pitchFamily="34" charset="0"/>
            </a:endParaRPr>
          </a:p>
          <a:p>
            <a:pPr marL="2116324" lvl="2" indent="-54864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12.5% decrease from 2018</a:t>
            </a:r>
          </a:p>
          <a:p>
            <a:pPr marL="2900166" lvl="3" indent="-54864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Acres reduced by -22%</a:t>
            </a:r>
          </a:p>
          <a:p>
            <a:pPr marL="1332482" lvl="1" indent="-54864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Second largest canola production – 19.4 million </a:t>
            </a:r>
            <a:r>
              <a:rPr lang="en-US" sz="2000" dirty="0" err="1">
                <a:latin typeface="Arial" panose="020B0604020202020204" pitchFamily="34" charset="0"/>
                <a:cs typeface="Arial" panose="020B0604020202020204" pitchFamily="34" charset="0"/>
              </a:rPr>
              <a:t>tonnes</a:t>
            </a:r>
            <a:r>
              <a:rPr lang="en-US" sz="2000" dirty="0">
                <a:latin typeface="Arial" panose="020B0604020202020204" pitchFamily="34" charset="0"/>
                <a:cs typeface="Arial" panose="020B0604020202020204" pitchFamily="34" charset="0"/>
              </a:rPr>
              <a:t> </a:t>
            </a:r>
          </a:p>
          <a:p>
            <a:pPr marL="2116324" lvl="2" indent="-54864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4.8% decrease from 2018</a:t>
            </a:r>
          </a:p>
          <a:p>
            <a:pPr marL="2900166" lvl="3" indent="-54864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Reduced acreage and drought</a:t>
            </a:r>
          </a:p>
          <a:p>
            <a:pPr marL="1332482" lvl="1" indent="-54864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Higher wheat production – 32.5 million </a:t>
            </a:r>
            <a:r>
              <a:rPr lang="en-US" sz="2000" dirty="0" err="1">
                <a:latin typeface="Arial" panose="020B0604020202020204" pitchFamily="34" charset="0"/>
                <a:cs typeface="Arial" panose="020B0604020202020204" pitchFamily="34" charset="0"/>
              </a:rPr>
              <a:t>tonnes</a:t>
            </a:r>
            <a:endParaRPr lang="en-US" sz="2000" dirty="0">
              <a:latin typeface="Arial" panose="020B0604020202020204" pitchFamily="34" charset="0"/>
              <a:cs typeface="Arial" panose="020B0604020202020204" pitchFamily="34" charset="0"/>
            </a:endParaRPr>
          </a:p>
          <a:p>
            <a:pPr marL="2116324" lvl="2" indent="-54864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0.9% increase over 2018</a:t>
            </a:r>
          </a:p>
          <a:p>
            <a:pPr marL="2900166" lvl="3" indent="-54864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Increased acres but offset by drought</a:t>
            </a:r>
          </a:p>
        </p:txBody>
      </p:sp>
    </p:spTree>
    <p:extLst>
      <p:ext uri="{BB962C8B-B14F-4D97-AF65-F5344CB8AC3E}">
        <p14:creationId xmlns:p14="http://schemas.microsoft.com/office/powerpoint/2010/main" val="1446287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609600" y="1701166"/>
            <a:ext cx="10500360" cy="5431156"/>
          </a:xfrm>
        </p:spPr>
        <p:txBody>
          <a:bodyPr>
            <a:normAutofit lnSpcReduction="10000"/>
          </a:bodyPr>
          <a:lstStyle/>
          <a:p>
            <a:r>
              <a:rPr lang="en-CA" sz="2880" dirty="0"/>
              <a:t>Canadian Agricultural Industry Outlook 2019</a:t>
            </a:r>
          </a:p>
          <a:p>
            <a:pPr lvl="1"/>
            <a:r>
              <a:rPr lang="en-CA" sz="1920" dirty="0"/>
              <a:t>Market Fundamentals</a:t>
            </a:r>
          </a:p>
          <a:p>
            <a:pPr lvl="1"/>
            <a:r>
              <a:rPr lang="en-CA" sz="1920" dirty="0"/>
              <a:t>US Dollar – US Trade</a:t>
            </a:r>
          </a:p>
          <a:p>
            <a:pPr lvl="1"/>
            <a:r>
              <a:rPr lang="en-CA" sz="1920" dirty="0"/>
              <a:t>Poultry</a:t>
            </a:r>
          </a:p>
          <a:p>
            <a:pPr lvl="1"/>
            <a:r>
              <a:rPr lang="en-CA" sz="1920" dirty="0"/>
              <a:t>Dairy</a:t>
            </a:r>
          </a:p>
          <a:p>
            <a:pPr lvl="1"/>
            <a:r>
              <a:rPr lang="en-CA" sz="1920" dirty="0"/>
              <a:t>Crops</a:t>
            </a:r>
          </a:p>
          <a:p>
            <a:pPr lvl="1"/>
            <a:r>
              <a:rPr lang="en-CA" sz="1920" dirty="0"/>
              <a:t>Hogs</a:t>
            </a:r>
          </a:p>
          <a:p>
            <a:pPr lvl="1"/>
            <a:r>
              <a:rPr lang="en-CA" sz="1920" dirty="0"/>
              <a:t>Beef</a:t>
            </a:r>
          </a:p>
          <a:p>
            <a:pPr lvl="1"/>
            <a:r>
              <a:rPr lang="en-CA" sz="1920" dirty="0"/>
              <a:t>Wineries</a:t>
            </a:r>
          </a:p>
          <a:p>
            <a:pPr lvl="1"/>
            <a:r>
              <a:rPr lang="en-CA" sz="1920" dirty="0"/>
              <a:t>Cannabis</a:t>
            </a:r>
          </a:p>
          <a:p>
            <a:pPr lvl="1"/>
            <a:r>
              <a:rPr lang="en-CA" sz="1920" dirty="0"/>
              <a:t>Food and Beverage</a:t>
            </a:r>
          </a:p>
          <a:p>
            <a:r>
              <a:rPr lang="en-CA" sz="2880" dirty="0"/>
              <a:t>Contacts</a:t>
            </a:r>
          </a:p>
          <a:p>
            <a:r>
              <a:rPr lang="en-CA" sz="2880" dirty="0"/>
              <a:t>Appendices </a:t>
            </a:r>
          </a:p>
          <a:p>
            <a:pPr lvl="1"/>
            <a:r>
              <a:rPr lang="en-CA" dirty="0"/>
              <a:t>Our People </a:t>
            </a:r>
          </a:p>
          <a:p>
            <a:endParaRPr lang="en-CA" dirty="0"/>
          </a:p>
        </p:txBody>
      </p:sp>
      <p:sp>
        <p:nvSpPr>
          <p:cNvPr id="4" name="Title 3">
            <a:extLst>
              <a:ext uri="{FF2B5EF4-FFF2-40B4-BE49-F238E27FC236}">
                <a16:creationId xmlns:a16="http://schemas.microsoft.com/office/drawing/2014/main" id="{56A0CC94-F8E6-4083-841C-99DD85665D4D}"/>
              </a:ext>
            </a:extLst>
          </p:cNvPr>
          <p:cNvSpPr>
            <a:spLocks noGrp="1"/>
          </p:cNvSpPr>
          <p:nvPr>
            <p:ph type="title"/>
          </p:nvPr>
        </p:nvSpPr>
        <p:spPr>
          <a:xfrm>
            <a:off x="381000" y="457200"/>
            <a:ext cx="10500360" cy="1243966"/>
          </a:xfrm>
        </p:spPr>
        <p:txBody>
          <a:bodyPr/>
          <a:lstStyle/>
          <a:p>
            <a:r>
              <a:rPr lang="en-CA" sz="2880" dirty="0"/>
              <a:t>Ag Industry Outlook – Table of Contents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8EF6-A71A-4BFC-B93B-8F60D1005552}"/>
              </a:ext>
            </a:extLst>
          </p:cNvPr>
          <p:cNvSpPr>
            <a:spLocks noGrp="1"/>
          </p:cNvSpPr>
          <p:nvPr>
            <p:ph type="title"/>
          </p:nvPr>
        </p:nvSpPr>
        <p:spPr/>
        <p:txBody>
          <a:bodyPr/>
          <a:lstStyle/>
          <a:p>
            <a:r>
              <a:rPr lang="en-US" dirty="0"/>
              <a:t>Industry Outlook 2019</a:t>
            </a:r>
            <a:endParaRPr lang="en-CA" dirty="0"/>
          </a:p>
        </p:txBody>
      </p:sp>
      <p:sp>
        <p:nvSpPr>
          <p:cNvPr id="4" name="TextBox 3">
            <a:extLst>
              <a:ext uri="{FF2B5EF4-FFF2-40B4-BE49-F238E27FC236}">
                <a16:creationId xmlns:a16="http://schemas.microsoft.com/office/drawing/2014/main" id="{55D61033-0261-49AE-B185-C6765B50DA52}"/>
              </a:ext>
            </a:extLst>
          </p:cNvPr>
          <p:cNvSpPr txBox="1"/>
          <p:nvPr/>
        </p:nvSpPr>
        <p:spPr>
          <a:xfrm>
            <a:off x="609600" y="1828800"/>
            <a:ext cx="8625840" cy="5431156"/>
          </a:xfrm>
          <a:prstGeom prst="rect">
            <a:avLst/>
          </a:prstGeom>
        </p:spPr>
        <p:txBody>
          <a:bodyPr rtlCol="0">
            <a:normAutofit/>
          </a:bodyPr>
          <a:lstStyle/>
          <a:p>
            <a:pPr marL="783870" indent="-548640" defTabSz="1097280">
              <a:lnSpc>
                <a:spcPct val="90000"/>
              </a:lnSpc>
              <a:spcBef>
                <a:spcPct val="20000"/>
              </a:spcBef>
              <a:buFont typeface="Arial" pitchFamily="34" charset="0"/>
              <a:buChar char="•"/>
            </a:pPr>
            <a:r>
              <a:rPr lang="en-US" sz="2400" dirty="0"/>
              <a:t>Harvest has a LONG way to go</a:t>
            </a:r>
          </a:p>
          <a:p>
            <a:pPr marL="1567711" lvl="1" indent="-548640" defTabSz="1097280">
              <a:lnSpc>
                <a:spcPct val="90000"/>
              </a:lnSpc>
              <a:spcBef>
                <a:spcPct val="20000"/>
              </a:spcBef>
              <a:buFont typeface="Arial" pitchFamily="34" charset="0"/>
              <a:buChar char="•"/>
            </a:pPr>
            <a:r>
              <a:rPr lang="en-US" sz="2400" dirty="0"/>
              <a:t>Late seeding due to flooding/saturated fields</a:t>
            </a:r>
          </a:p>
          <a:p>
            <a:pPr marL="1019071" lvl="1" defTabSz="1097280">
              <a:lnSpc>
                <a:spcPct val="90000"/>
              </a:lnSpc>
              <a:spcBef>
                <a:spcPct val="20000"/>
              </a:spcBef>
            </a:pPr>
            <a:endParaRPr lang="en-US" sz="2400" dirty="0"/>
          </a:p>
          <a:p>
            <a:pPr marL="783870" indent="-548640" defTabSz="1097280">
              <a:lnSpc>
                <a:spcPct val="90000"/>
              </a:lnSpc>
              <a:spcBef>
                <a:spcPct val="20000"/>
              </a:spcBef>
              <a:buFont typeface="Arial" pitchFamily="34" charset="0"/>
              <a:buChar char="•"/>
            </a:pPr>
            <a:r>
              <a:rPr lang="en-US" sz="2400" dirty="0"/>
              <a:t>Can it get harvested?</a:t>
            </a:r>
          </a:p>
          <a:p>
            <a:pPr marL="1567711" lvl="1" indent="-548640" defTabSz="1097280">
              <a:lnSpc>
                <a:spcPct val="90000"/>
              </a:lnSpc>
              <a:spcBef>
                <a:spcPct val="20000"/>
              </a:spcBef>
              <a:buFont typeface="Arial" pitchFamily="34" charset="0"/>
              <a:buChar char="•"/>
            </a:pPr>
            <a:r>
              <a:rPr lang="en-US" sz="2400" dirty="0"/>
              <a:t>Snow and rain making it difficult</a:t>
            </a:r>
          </a:p>
          <a:p>
            <a:pPr marL="1019071" lvl="1" defTabSz="1097280">
              <a:lnSpc>
                <a:spcPct val="90000"/>
              </a:lnSpc>
              <a:spcBef>
                <a:spcPct val="20000"/>
              </a:spcBef>
            </a:pPr>
            <a:endParaRPr lang="en-US" sz="2400" dirty="0"/>
          </a:p>
          <a:p>
            <a:pPr marL="783870" indent="-548640" defTabSz="1097280">
              <a:lnSpc>
                <a:spcPct val="90000"/>
              </a:lnSpc>
              <a:spcBef>
                <a:spcPct val="20000"/>
              </a:spcBef>
              <a:buFont typeface="Arial" pitchFamily="34" charset="0"/>
              <a:buChar char="•"/>
            </a:pPr>
            <a:r>
              <a:rPr lang="en-US" sz="2400" dirty="0"/>
              <a:t>Corn:  14.4 billion bushels – 2018</a:t>
            </a:r>
          </a:p>
          <a:p>
            <a:pPr marL="1567711" lvl="1" indent="-548640" defTabSz="1097280">
              <a:lnSpc>
                <a:spcPct val="90000"/>
              </a:lnSpc>
              <a:spcBef>
                <a:spcPct val="20000"/>
              </a:spcBef>
              <a:buFont typeface="Arial" pitchFamily="34" charset="0"/>
              <a:buChar char="•"/>
            </a:pPr>
            <a:r>
              <a:rPr lang="en-US" sz="2400" dirty="0"/>
              <a:t>Forecasted at 13.78 billion bushels -2019</a:t>
            </a:r>
          </a:p>
          <a:p>
            <a:pPr marL="2351552" lvl="2" indent="-548640" defTabSz="1097280">
              <a:lnSpc>
                <a:spcPct val="90000"/>
              </a:lnSpc>
              <a:spcBef>
                <a:spcPct val="20000"/>
              </a:spcBef>
              <a:buFont typeface="Arial" pitchFamily="34" charset="0"/>
              <a:buChar char="•"/>
            </a:pPr>
            <a:r>
              <a:rPr lang="en-US" sz="2400" dirty="0"/>
              <a:t>Lower yields</a:t>
            </a:r>
          </a:p>
          <a:p>
            <a:pPr marL="1802912" lvl="2" defTabSz="1097280">
              <a:lnSpc>
                <a:spcPct val="90000"/>
              </a:lnSpc>
              <a:spcBef>
                <a:spcPct val="20000"/>
              </a:spcBef>
            </a:pPr>
            <a:endParaRPr lang="en-US" sz="2400" dirty="0"/>
          </a:p>
          <a:p>
            <a:pPr marL="783870" indent="-548640" defTabSz="1097280">
              <a:lnSpc>
                <a:spcPct val="90000"/>
              </a:lnSpc>
              <a:spcBef>
                <a:spcPct val="20000"/>
              </a:spcBef>
              <a:buFont typeface="Arial" pitchFamily="34" charset="0"/>
              <a:buChar char="•"/>
            </a:pPr>
            <a:r>
              <a:rPr lang="en-US" sz="2400" dirty="0"/>
              <a:t>Soybeans:  4.54 billion bushels – 2018</a:t>
            </a:r>
          </a:p>
          <a:p>
            <a:pPr marL="1567711" lvl="1" indent="-548640" defTabSz="1097280">
              <a:lnSpc>
                <a:spcPct val="90000"/>
              </a:lnSpc>
              <a:spcBef>
                <a:spcPct val="20000"/>
              </a:spcBef>
              <a:buFont typeface="Arial" pitchFamily="34" charset="0"/>
              <a:buChar char="•"/>
            </a:pPr>
            <a:r>
              <a:rPr lang="en-US" sz="2400" dirty="0"/>
              <a:t>Forecasted 3.55 billion bushels - 2019</a:t>
            </a:r>
          </a:p>
        </p:txBody>
      </p:sp>
      <p:pic>
        <p:nvPicPr>
          <p:cNvPr id="5" name="Picture 4">
            <a:extLst>
              <a:ext uri="{FF2B5EF4-FFF2-40B4-BE49-F238E27FC236}">
                <a16:creationId xmlns:a16="http://schemas.microsoft.com/office/drawing/2014/main" id="{D28414D2-EB16-4527-A3A3-4EE80922F45A}"/>
              </a:ext>
            </a:extLst>
          </p:cNvPr>
          <p:cNvPicPr>
            <a:picLocks noChangeAspect="1"/>
          </p:cNvPicPr>
          <p:nvPr/>
        </p:nvPicPr>
        <p:blipFill>
          <a:blip r:embed="rId2"/>
          <a:stretch>
            <a:fillRect/>
          </a:stretch>
        </p:blipFill>
        <p:spPr>
          <a:xfrm>
            <a:off x="9241820" y="1410364"/>
            <a:ext cx="2951598" cy="2543654"/>
          </a:xfrm>
          <a:prstGeom prst="rect">
            <a:avLst/>
          </a:prstGeom>
        </p:spPr>
      </p:pic>
      <p:pic>
        <p:nvPicPr>
          <p:cNvPr id="6" name="Picture 5">
            <a:extLst>
              <a:ext uri="{FF2B5EF4-FFF2-40B4-BE49-F238E27FC236}">
                <a16:creationId xmlns:a16="http://schemas.microsoft.com/office/drawing/2014/main" id="{1E5910AA-E31B-4DA3-B97A-4FCEA30EBE8F}"/>
              </a:ext>
            </a:extLst>
          </p:cNvPr>
          <p:cNvPicPr>
            <a:picLocks noChangeAspect="1"/>
          </p:cNvPicPr>
          <p:nvPr/>
        </p:nvPicPr>
        <p:blipFill rotWithShape="1">
          <a:blip r:embed="rId3"/>
          <a:srcRect l="21320" r="29155" b="-1"/>
          <a:stretch/>
        </p:blipFill>
        <p:spPr>
          <a:xfrm>
            <a:off x="9235441" y="4176986"/>
            <a:ext cx="2957977" cy="2704436"/>
          </a:xfrm>
          <a:prstGeom prst="rect">
            <a:avLst/>
          </a:prstGeom>
          <a:noFill/>
        </p:spPr>
      </p:pic>
    </p:spTree>
    <p:extLst>
      <p:ext uri="{BB962C8B-B14F-4D97-AF65-F5344CB8AC3E}">
        <p14:creationId xmlns:p14="http://schemas.microsoft.com/office/powerpoint/2010/main" val="1231302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FBA0D-F8C5-49E1-BA38-E3DAA57447D6}"/>
              </a:ext>
            </a:extLst>
          </p:cNvPr>
          <p:cNvSpPr>
            <a:spLocks noGrp="1"/>
          </p:cNvSpPr>
          <p:nvPr>
            <p:ph type="title"/>
          </p:nvPr>
        </p:nvSpPr>
        <p:spPr/>
        <p:txBody>
          <a:bodyPr/>
          <a:lstStyle/>
          <a:p>
            <a:r>
              <a:rPr lang="en-CA" dirty="0"/>
              <a:t>Industry Outlook 2019</a:t>
            </a:r>
          </a:p>
        </p:txBody>
      </p:sp>
      <p:pic>
        <p:nvPicPr>
          <p:cNvPr id="4" name="Picture 2" descr="Related image">
            <a:extLst>
              <a:ext uri="{FF2B5EF4-FFF2-40B4-BE49-F238E27FC236}">
                <a16:creationId xmlns:a16="http://schemas.microsoft.com/office/drawing/2014/main" id="{8AE96103-D9C0-4B37-B047-16E75B2AEF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031" r="-3" b="-3"/>
          <a:stretch/>
        </p:blipFill>
        <p:spPr bwMode="auto">
          <a:xfrm>
            <a:off x="7162418" y="1188720"/>
            <a:ext cx="5639182" cy="228600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30B2C76-495D-484A-BBBE-BD4234691374}"/>
              </a:ext>
            </a:extLst>
          </p:cNvPr>
          <p:cNvPicPr>
            <a:picLocks noChangeAspect="1"/>
          </p:cNvPicPr>
          <p:nvPr/>
        </p:nvPicPr>
        <p:blipFill rotWithShape="1">
          <a:blip r:embed="rId3"/>
          <a:srcRect l="3147" r="8074" b="-3"/>
          <a:stretch/>
        </p:blipFill>
        <p:spPr>
          <a:xfrm>
            <a:off x="8138160" y="3474720"/>
            <a:ext cx="4683230" cy="246888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6" name="Picture 5">
            <a:extLst>
              <a:ext uri="{FF2B5EF4-FFF2-40B4-BE49-F238E27FC236}">
                <a16:creationId xmlns:a16="http://schemas.microsoft.com/office/drawing/2014/main" id="{59CA032E-1963-46DE-A442-A75BFD49B7EC}"/>
              </a:ext>
            </a:extLst>
          </p:cNvPr>
          <p:cNvPicPr>
            <a:picLocks noChangeAspect="1"/>
          </p:cNvPicPr>
          <p:nvPr/>
        </p:nvPicPr>
        <p:blipFill rotWithShape="1">
          <a:blip r:embed="rId4"/>
          <a:srcRect l="23517"/>
          <a:stretch/>
        </p:blipFill>
        <p:spPr>
          <a:xfrm>
            <a:off x="9093607" y="5943600"/>
            <a:ext cx="3729944"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7" name="Rectangle 6">
            <a:extLst>
              <a:ext uri="{FF2B5EF4-FFF2-40B4-BE49-F238E27FC236}">
                <a16:creationId xmlns:a16="http://schemas.microsoft.com/office/drawing/2014/main" id="{E77C55E9-CD05-4410-90C9-5B8B7D58D7AF}"/>
              </a:ext>
            </a:extLst>
          </p:cNvPr>
          <p:cNvSpPr/>
          <p:nvPr/>
        </p:nvSpPr>
        <p:spPr>
          <a:xfrm>
            <a:off x="731520" y="2189645"/>
            <a:ext cx="6598729" cy="5017768"/>
          </a:xfrm>
          <a:prstGeom prst="rect">
            <a:avLst/>
          </a:prstGeom>
        </p:spPr>
        <p:txBody>
          <a:bodyPr vert="horz" lIns="109728" tIns="54864" rIns="109728" bIns="54864" rtlCol="0">
            <a:normAutofit/>
          </a:bodyPr>
          <a:lstStyle/>
          <a:p>
            <a:pPr marL="284056" indent="-274320" defTabSz="1097280">
              <a:lnSpc>
                <a:spcPct val="90000"/>
              </a:lnSpc>
              <a:spcAft>
                <a:spcPts val="720"/>
              </a:spcAft>
              <a:buFont typeface="Arial" panose="020B0604020202020204" pitchFamily="34" charset="0"/>
              <a:buChar char="•"/>
            </a:pPr>
            <a:r>
              <a:rPr lang="en-US" sz="2400" dirty="0">
                <a:solidFill>
                  <a:srgbClr val="000000"/>
                </a:solidFill>
              </a:rPr>
              <a:t>Lower machinery purchases overall continue</a:t>
            </a:r>
          </a:p>
          <a:p>
            <a:pPr marL="9736" defTabSz="1097280">
              <a:lnSpc>
                <a:spcPct val="90000"/>
              </a:lnSpc>
              <a:spcAft>
                <a:spcPts val="720"/>
              </a:spcAft>
            </a:pPr>
            <a:endParaRPr lang="en-US" sz="2400" dirty="0">
              <a:solidFill>
                <a:srgbClr val="000000"/>
              </a:solidFill>
            </a:endParaRPr>
          </a:p>
          <a:p>
            <a:pPr marL="832668" lvl="1" indent="-274320" defTabSz="1097280">
              <a:lnSpc>
                <a:spcPct val="90000"/>
              </a:lnSpc>
              <a:spcAft>
                <a:spcPts val="720"/>
              </a:spcAft>
              <a:buFont typeface="Arial" panose="020B0604020202020204" pitchFamily="34" charset="0"/>
              <a:buChar char="•"/>
            </a:pPr>
            <a:r>
              <a:rPr lang="en-US" sz="2400" dirty="0">
                <a:solidFill>
                  <a:srgbClr val="000000"/>
                </a:solidFill>
              </a:rPr>
              <a:t>4WD farm tractors down -33% YOY</a:t>
            </a:r>
          </a:p>
          <a:p>
            <a:pPr marL="431034" lvl="1" indent="-274320" defTabSz="1097280">
              <a:lnSpc>
                <a:spcPct val="90000"/>
              </a:lnSpc>
              <a:spcAft>
                <a:spcPts val="720"/>
              </a:spcAft>
              <a:buFont typeface="Arial" panose="020B0604020202020204" pitchFamily="34" charset="0"/>
              <a:buChar char="•"/>
            </a:pPr>
            <a:endParaRPr lang="en-US" sz="2400" dirty="0">
              <a:solidFill>
                <a:srgbClr val="000000"/>
              </a:solidFill>
            </a:endParaRPr>
          </a:p>
          <a:p>
            <a:pPr marL="431034" lvl="1" indent="-274320" defTabSz="1097280">
              <a:lnSpc>
                <a:spcPct val="90000"/>
              </a:lnSpc>
              <a:spcAft>
                <a:spcPts val="720"/>
              </a:spcAft>
              <a:buFont typeface="Arial" panose="020B0604020202020204" pitchFamily="34" charset="0"/>
              <a:buChar char="•"/>
            </a:pPr>
            <a:endParaRPr lang="en-US" sz="2400" dirty="0">
              <a:solidFill>
                <a:srgbClr val="000000"/>
              </a:solidFill>
            </a:endParaRPr>
          </a:p>
          <a:p>
            <a:pPr marL="773879" lvl="1" indent="-274320" defTabSz="1097280">
              <a:lnSpc>
                <a:spcPct val="90000"/>
              </a:lnSpc>
              <a:spcAft>
                <a:spcPts val="720"/>
              </a:spcAft>
              <a:buFont typeface="Arial" panose="020B0604020202020204" pitchFamily="34" charset="0"/>
              <a:buChar char="•"/>
            </a:pPr>
            <a:r>
              <a:rPr lang="en-US" sz="2400" dirty="0">
                <a:solidFill>
                  <a:srgbClr val="000000"/>
                </a:solidFill>
              </a:rPr>
              <a:t>&gt;100hp tractors down -17%YOY</a:t>
            </a:r>
          </a:p>
          <a:p>
            <a:pPr marL="773879" lvl="1" indent="-274320" defTabSz="1097280">
              <a:lnSpc>
                <a:spcPct val="90000"/>
              </a:lnSpc>
              <a:spcAft>
                <a:spcPts val="720"/>
              </a:spcAft>
              <a:buFont typeface="Arial" panose="020B0604020202020204" pitchFamily="34" charset="0"/>
              <a:buChar char="•"/>
            </a:pPr>
            <a:endParaRPr lang="en-US" sz="2400" dirty="0">
              <a:solidFill>
                <a:srgbClr val="000000"/>
              </a:solidFill>
            </a:endParaRPr>
          </a:p>
          <a:p>
            <a:pPr marL="773879" lvl="1" indent="-274320" defTabSz="1097280">
              <a:lnSpc>
                <a:spcPct val="90000"/>
              </a:lnSpc>
              <a:spcAft>
                <a:spcPts val="720"/>
              </a:spcAft>
              <a:buFont typeface="Arial" panose="020B0604020202020204" pitchFamily="34" charset="0"/>
              <a:buChar char="•"/>
            </a:pPr>
            <a:endParaRPr lang="en-US" sz="2400" dirty="0">
              <a:solidFill>
                <a:srgbClr val="000000"/>
              </a:solidFill>
            </a:endParaRPr>
          </a:p>
          <a:p>
            <a:pPr marL="773879" lvl="1" indent="-274320" defTabSz="1097280">
              <a:lnSpc>
                <a:spcPct val="90000"/>
              </a:lnSpc>
              <a:spcAft>
                <a:spcPts val="720"/>
              </a:spcAft>
              <a:buFont typeface="Arial" panose="020B0604020202020204" pitchFamily="34" charset="0"/>
              <a:buChar char="•"/>
            </a:pPr>
            <a:r>
              <a:rPr lang="en-US" sz="2400" dirty="0">
                <a:solidFill>
                  <a:srgbClr val="000000"/>
                </a:solidFill>
              </a:rPr>
              <a:t>Combine sales down -28% YOY</a:t>
            </a:r>
          </a:p>
        </p:txBody>
      </p:sp>
    </p:spTree>
    <p:extLst>
      <p:ext uri="{BB962C8B-B14F-4D97-AF65-F5344CB8AC3E}">
        <p14:creationId xmlns:p14="http://schemas.microsoft.com/office/powerpoint/2010/main" val="1116766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0823-9F43-4D02-B603-456ACB1B4AB0}"/>
              </a:ext>
            </a:extLst>
          </p:cNvPr>
          <p:cNvSpPr>
            <a:spLocks noGrp="1"/>
          </p:cNvSpPr>
          <p:nvPr>
            <p:ph type="title"/>
          </p:nvPr>
        </p:nvSpPr>
        <p:spPr/>
        <p:txBody>
          <a:bodyPr/>
          <a:lstStyle/>
          <a:p>
            <a:r>
              <a:rPr lang="en-CA" dirty="0"/>
              <a:t>Industry Outlook 2019</a:t>
            </a:r>
          </a:p>
        </p:txBody>
      </p:sp>
      <p:pic>
        <p:nvPicPr>
          <p:cNvPr id="4" name="Content Placeholder 3" descr="S:\Creative Services\Resources\Photos\Stock Photography\~ Client Groups\Agriculture\Pigs\19275.JPG">
            <a:extLst>
              <a:ext uri="{FF2B5EF4-FFF2-40B4-BE49-F238E27FC236}">
                <a16:creationId xmlns:a16="http://schemas.microsoft.com/office/drawing/2014/main" id="{5D7391B0-1599-4C62-9B01-6DAA7F335AE2}"/>
              </a:ext>
            </a:extLst>
          </p:cNvPr>
          <p:cNvPicPr>
            <a:picLocks noGrp="1" noChangeAspect="1" noChangeArrowheads="1"/>
          </p:cNvPicPr>
          <p:nvPr>
            <p:ph idx="1"/>
          </p:nvPr>
        </p:nvPicPr>
        <p:blipFill>
          <a:blip r:embed="rId2" cstate="print"/>
          <a:srcRect l="19243" r="11536"/>
          <a:stretch>
            <a:fillRect/>
          </a:stretch>
        </p:blipFill>
        <p:spPr bwMode="auto">
          <a:xfrm>
            <a:off x="2560320" y="1828801"/>
            <a:ext cx="2744731" cy="2653422"/>
          </a:xfrm>
          <a:prstGeom prst="rect">
            <a:avLst/>
          </a:prstGeom>
          <a:noFill/>
        </p:spPr>
      </p:pic>
      <p:sp>
        <p:nvSpPr>
          <p:cNvPr id="5" name="Content Placeholder 6">
            <a:extLst>
              <a:ext uri="{FF2B5EF4-FFF2-40B4-BE49-F238E27FC236}">
                <a16:creationId xmlns:a16="http://schemas.microsoft.com/office/drawing/2014/main" id="{47C1DA06-7634-42E4-8A18-07E0C8E57CBA}"/>
              </a:ext>
            </a:extLst>
          </p:cNvPr>
          <p:cNvSpPr txBox="1">
            <a:spLocks/>
          </p:cNvSpPr>
          <p:nvPr/>
        </p:nvSpPr>
        <p:spPr>
          <a:xfrm>
            <a:off x="5760720" y="1828801"/>
            <a:ext cx="6583680" cy="322628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CA" sz="2400" b="1" dirty="0"/>
              <a:t>Hogs</a:t>
            </a:r>
          </a:p>
          <a:p>
            <a:r>
              <a:rPr lang="en-CA" sz="2160" dirty="0"/>
              <a:t>Projected Profitable Year</a:t>
            </a:r>
          </a:p>
          <a:p>
            <a:r>
              <a:rPr lang="en-CA" sz="2160" dirty="0"/>
              <a:t>Feed costs</a:t>
            </a:r>
          </a:p>
          <a:p>
            <a:r>
              <a:rPr lang="en-CA" sz="2160" dirty="0"/>
              <a:t>Trade</a:t>
            </a:r>
          </a:p>
          <a:p>
            <a:r>
              <a:rPr lang="en-CA" sz="2160" dirty="0"/>
              <a:t>Disease pressure</a:t>
            </a:r>
          </a:p>
          <a:p>
            <a:pPr lvl="1"/>
            <a:r>
              <a:rPr lang="en-CA" sz="1680" dirty="0" err="1"/>
              <a:t>PEDv</a:t>
            </a:r>
            <a:endParaRPr lang="en-CA" sz="1680" dirty="0"/>
          </a:p>
          <a:p>
            <a:pPr lvl="1"/>
            <a:r>
              <a:rPr lang="en-CA" sz="1680" dirty="0"/>
              <a:t>ASF</a:t>
            </a:r>
          </a:p>
        </p:txBody>
      </p:sp>
      <p:cxnSp>
        <p:nvCxnSpPr>
          <p:cNvPr id="6" name="Straight Connector 5">
            <a:extLst>
              <a:ext uri="{FF2B5EF4-FFF2-40B4-BE49-F238E27FC236}">
                <a16:creationId xmlns:a16="http://schemas.microsoft.com/office/drawing/2014/main" id="{8EE4C0DB-ADB6-42D0-B72A-D425966701DE}"/>
              </a:ext>
            </a:extLst>
          </p:cNvPr>
          <p:cNvCxnSpPr/>
          <p:nvPr/>
        </p:nvCxnSpPr>
        <p:spPr>
          <a:xfrm>
            <a:off x="2560320" y="4846320"/>
            <a:ext cx="941832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DF777F8-712E-463D-A167-2CFECA4694F4}"/>
              </a:ext>
            </a:extLst>
          </p:cNvPr>
          <p:cNvSpPr txBox="1"/>
          <p:nvPr/>
        </p:nvSpPr>
        <p:spPr>
          <a:xfrm>
            <a:off x="2560320" y="5150637"/>
            <a:ext cx="11478240" cy="2090316"/>
          </a:xfrm>
          <a:prstGeom prst="rect">
            <a:avLst/>
          </a:prstGeom>
          <a:noFill/>
        </p:spPr>
        <p:txBody>
          <a:bodyPr wrap="square" rtlCol="0">
            <a:spAutoFit/>
          </a:bodyPr>
          <a:lstStyle/>
          <a:p>
            <a:pPr>
              <a:spcAft>
                <a:spcPts val="720"/>
              </a:spcAft>
            </a:pPr>
            <a:r>
              <a:rPr lang="en-CA" sz="2400" i="1" u="sng" dirty="0"/>
              <a:t>Safe Guards</a:t>
            </a:r>
          </a:p>
          <a:p>
            <a:pPr>
              <a:buFont typeface="Arial" pitchFamily="34" charset="0"/>
              <a:buChar char="•"/>
            </a:pPr>
            <a:r>
              <a:rPr lang="en-CA" sz="2400" i="1" dirty="0"/>
              <a:t>   Perform walk-through on short notice and assess condition of </a:t>
            </a:r>
          </a:p>
          <a:p>
            <a:r>
              <a:rPr lang="en-CA" sz="2400" i="1" dirty="0"/>
              <a:t>    herd and barn operations</a:t>
            </a:r>
          </a:p>
          <a:p>
            <a:pPr>
              <a:buFont typeface="Arial" pitchFamily="34" charset="0"/>
              <a:buChar char="•"/>
            </a:pPr>
            <a:r>
              <a:rPr lang="en-CA" sz="2400" i="1" dirty="0"/>
              <a:t>   Verify proper registration on land and related farm equipment</a:t>
            </a:r>
          </a:p>
          <a:p>
            <a:pPr>
              <a:buFont typeface="Arial" pitchFamily="34" charset="0"/>
              <a:buChar char="•"/>
            </a:pPr>
            <a:r>
              <a:rPr lang="en-CA" sz="2400" i="1" dirty="0"/>
              <a:t>   Verify </a:t>
            </a:r>
            <a:r>
              <a:rPr lang="en-CA" sz="2000" i="1" dirty="0"/>
              <a:t>AgriStability</a:t>
            </a:r>
            <a:r>
              <a:rPr lang="en-CA" sz="2400" i="1" dirty="0"/>
              <a:t> status.</a:t>
            </a:r>
          </a:p>
        </p:txBody>
      </p:sp>
    </p:spTree>
    <p:extLst>
      <p:ext uri="{BB962C8B-B14F-4D97-AF65-F5344CB8AC3E}">
        <p14:creationId xmlns:p14="http://schemas.microsoft.com/office/powerpoint/2010/main" val="3080899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F3B1B-3C7E-46D7-8B40-734AA3315F14}"/>
              </a:ext>
            </a:extLst>
          </p:cNvPr>
          <p:cNvSpPr>
            <a:spLocks noGrp="1"/>
          </p:cNvSpPr>
          <p:nvPr>
            <p:ph type="title"/>
          </p:nvPr>
        </p:nvSpPr>
        <p:spPr/>
        <p:txBody>
          <a:bodyPr/>
          <a:lstStyle/>
          <a:p>
            <a:r>
              <a:rPr lang="en-CA" dirty="0"/>
              <a:t>Industry Outlook 2019</a:t>
            </a:r>
          </a:p>
        </p:txBody>
      </p:sp>
      <p:pic>
        <p:nvPicPr>
          <p:cNvPr id="4" name="Content Placeholder 3">
            <a:extLst>
              <a:ext uri="{FF2B5EF4-FFF2-40B4-BE49-F238E27FC236}">
                <a16:creationId xmlns:a16="http://schemas.microsoft.com/office/drawing/2014/main" id="{EE20D80A-CD8E-407A-B68E-7BC274A2C02C}"/>
              </a:ext>
            </a:extLst>
          </p:cNvPr>
          <p:cNvPicPr>
            <a:picLocks noGrp="1" noChangeAspect="1"/>
          </p:cNvPicPr>
          <p:nvPr>
            <p:ph idx="1"/>
          </p:nvPr>
        </p:nvPicPr>
        <p:blipFill>
          <a:blip r:embed="rId2"/>
          <a:stretch>
            <a:fillRect/>
          </a:stretch>
        </p:blipFill>
        <p:spPr>
          <a:xfrm>
            <a:off x="2995200" y="1920241"/>
            <a:ext cx="8640000" cy="5194242"/>
          </a:xfrm>
          <a:prstGeom prst="rect">
            <a:avLst/>
          </a:prstGeom>
        </p:spPr>
      </p:pic>
    </p:spTree>
    <p:extLst>
      <p:ext uri="{BB962C8B-B14F-4D97-AF65-F5344CB8AC3E}">
        <p14:creationId xmlns:p14="http://schemas.microsoft.com/office/powerpoint/2010/main" val="123132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7217D-65CA-40C2-86C0-F9F585462857}"/>
              </a:ext>
            </a:extLst>
          </p:cNvPr>
          <p:cNvSpPr>
            <a:spLocks noGrp="1"/>
          </p:cNvSpPr>
          <p:nvPr>
            <p:ph type="title"/>
          </p:nvPr>
        </p:nvSpPr>
        <p:spPr/>
        <p:txBody>
          <a:bodyPr/>
          <a:lstStyle/>
          <a:p>
            <a:r>
              <a:rPr lang="en-CA" dirty="0"/>
              <a:t>Industry Outlook – 2019</a:t>
            </a:r>
          </a:p>
        </p:txBody>
      </p:sp>
      <p:pic>
        <p:nvPicPr>
          <p:cNvPr id="4" name="Picture 3">
            <a:extLst>
              <a:ext uri="{FF2B5EF4-FFF2-40B4-BE49-F238E27FC236}">
                <a16:creationId xmlns:a16="http://schemas.microsoft.com/office/drawing/2014/main" id="{8A38809C-8C26-43B3-B570-CCDE52797B9A}"/>
              </a:ext>
            </a:extLst>
          </p:cNvPr>
          <p:cNvPicPr>
            <a:picLocks noChangeAspect="1"/>
          </p:cNvPicPr>
          <p:nvPr/>
        </p:nvPicPr>
        <p:blipFill>
          <a:blip r:embed="rId2"/>
          <a:stretch>
            <a:fillRect/>
          </a:stretch>
        </p:blipFill>
        <p:spPr>
          <a:xfrm>
            <a:off x="2428476" y="1920241"/>
            <a:ext cx="9235440" cy="5245614"/>
          </a:xfrm>
          <a:prstGeom prst="rect">
            <a:avLst/>
          </a:prstGeom>
        </p:spPr>
      </p:pic>
    </p:spTree>
    <p:extLst>
      <p:ext uri="{BB962C8B-B14F-4D97-AF65-F5344CB8AC3E}">
        <p14:creationId xmlns:p14="http://schemas.microsoft.com/office/powerpoint/2010/main" val="772072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9937-8759-43B2-B809-F74BC5E7387E}"/>
              </a:ext>
            </a:extLst>
          </p:cNvPr>
          <p:cNvSpPr>
            <a:spLocks noGrp="1"/>
          </p:cNvSpPr>
          <p:nvPr>
            <p:ph type="title"/>
          </p:nvPr>
        </p:nvSpPr>
        <p:spPr/>
        <p:txBody>
          <a:bodyPr/>
          <a:lstStyle/>
          <a:p>
            <a:r>
              <a:rPr lang="en-CA" dirty="0"/>
              <a:t>Industry Outlook – 2019</a:t>
            </a:r>
          </a:p>
        </p:txBody>
      </p:sp>
      <p:sp>
        <p:nvSpPr>
          <p:cNvPr id="4" name="TextBox 3">
            <a:extLst>
              <a:ext uri="{FF2B5EF4-FFF2-40B4-BE49-F238E27FC236}">
                <a16:creationId xmlns:a16="http://schemas.microsoft.com/office/drawing/2014/main" id="{04CAC0B1-690E-469E-A811-9DEA93047F68}"/>
              </a:ext>
            </a:extLst>
          </p:cNvPr>
          <p:cNvSpPr txBox="1"/>
          <p:nvPr/>
        </p:nvSpPr>
        <p:spPr>
          <a:xfrm>
            <a:off x="1143000" y="1701166"/>
            <a:ext cx="10190590" cy="5927777"/>
          </a:xfrm>
          <a:prstGeom prst="rect">
            <a:avLst/>
          </a:prstGeom>
          <a:noFill/>
        </p:spPr>
        <p:txBody>
          <a:bodyPr wrap="square" rtlCol="0">
            <a:spAutoFit/>
          </a:bodyPr>
          <a:lstStyle/>
          <a:p>
            <a:pPr marL="548640" indent="-548640">
              <a:buFont typeface="Arial" panose="020B0604020202020204" pitchFamily="34" charset="0"/>
              <a:buChar char="•"/>
            </a:pPr>
            <a:r>
              <a:rPr lang="en-US" sz="2400" dirty="0">
                <a:latin typeface="Arial" panose="020B0604020202020204" pitchFamily="34" charset="0"/>
                <a:cs typeface="Arial" panose="020B0604020202020204" pitchFamily="34" charset="0"/>
              </a:rPr>
              <a:t>PEDv</a:t>
            </a: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Manitoba</a:t>
            </a:r>
          </a:p>
          <a:p>
            <a:pPr marL="1881095" lvl="2"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17 cases in 2018</a:t>
            </a:r>
          </a:p>
          <a:p>
            <a:pPr marL="1881095" lvl="2"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78 cases to October 15, 2019</a:t>
            </a: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Biosecurity protocols continue to be producer focus</a:t>
            </a: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Uncertain as to cause of spread</a:t>
            </a:r>
          </a:p>
          <a:p>
            <a:pPr marL="548640"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African Swine Fever</a:t>
            </a: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Nearly 100% fatality for all hog ages</a:t>
            </a: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Sweeping through Southeast Asia</a:t>
            </a:r>
          </a:p>
          <a:p>
            <a:pPr marL="2116324" lvl="2"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Long-lasting effects</a:t>
            </a:r>
          </a:p>
          <a:p>
            <a:pPr marL="1332482" lvl="1" indent="-548640">
              <a:buFont typeface="Arial" panose="020B0604020202020204" pitchFamily="34" charset="0"/>
              <a:buChar char="•"/>
            </a:pPr>
            <a:endParaRPr lang="en-US" sz="312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352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1090-3F08-4DA2-911D-570467617B8B}"/>
              </a:ext>
            </a:extLst>
          </p:cNvPr>
          <p:cNvSpPr>
            <a:spLocks noGrp="1"/>
          </p:cNvSpPr>
          <p:nvPr>
            <p:ph type="title"/>
          </p:nvPr>
        </p:nvSpPr>
        <p:spPr/>
        <p:txBody>
          <a:bodyPr>
            <a:normAutofit fontScale="90000"/>
          </a:bodyPr>
          <a:lstStyle/>
          <a:p>
            <a:r>
              <a:rPr lang="en-CA" dirty="0">
                <a:solidFill>
                  <a:srgbClr val="035642"/>
                </a:solidFill>
              </a:rPr>
              <a:t>Industry Outlook 2019</a:t>
            </a:r>
            <a:br>
              <a:rPr lang="en-US" sz="3600" dirty="0">
                <a:solidFill>
                  <a:prstClr val="black"/>
                </a:solidFill>
                <a:latin typeface="Arial" pitchFamily="34" charset="0"/>
                <a:cs typeface="Arial" pitchFamily="34" charset="0"/>
              </a:rPr>
            </a:br>
            <a:endParaRPr lang="en-CA" dirty="0"/>
          </a:p>
        </p:txBody>
      </p:sp>
      <p:pic>
        <p:nvPicPr>
          <p:cNvPr id="5" name="Picture 4">
            <a:extLst>
              <a:ext uri="{FF2B5EF4-FFF2-40B4-BE49-F238E27FC236}">
                <a16:creationId xmlns:a16="http://schemas.microsoft.com/office/drawing/2014/main" id="{5B8E1BB0-4F74-43E7-A648-06F9D8FE6E99}"/>
              </a:ext>
            </a:extLst>
          </p:cNvPr>
          <p:cNvPicPr>
            <a:picLocks noChangeAspect="1"/>
          </p:cNvPicPr>
          <p:nvPr/>
        </p:nvPicPr>
        <p:blipFill>
          <a:blip r:embed="rId2"/>
          <a:stretch>
            <a:fillRect/>
          </a:stretch>
        </p:blipFill>
        <p:spPr>
          <a:xfrm>
            <a:off x="2201432" y="1828801"/>
            <a:ext cx="10227536" cy="4937761"/>
          </a:xfrm>
          <a:prstGeom prst="rect">
            <a:avLst/>
          </a:prstGeom>
        </p:spPr>
      </p:pic>
    </p:spTree>
    <p:extLst>
      <p:ext uri="{BB962C8B-B14F-4D97-AF65-F5344CB8AC3E}">
        <p14:creationId xmlns:p14="http://schemas.microsoft.com/office/powerpoint/2010/main" val="3845431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86C1D-E4D0-4CF1-870D-511E91F9318F}"/>
              </a:ext>
            </a:extLst>
          </p:cNvPr>
          <p:cNvSpPr>
            <a:spLocks noGrp="1"/>
          </p:cNvSpPr>
          <p:nvPr>
            <p:ph type="title"/>
          </p:nvPr>
        </p:nvSpPr>
        <p:spPr/>
        <p:txBody>
          <a:bodyPr>
            <a:normAutofit fontScale="90000"/>
          </a:bodyPr>
          <a:lstStyle/>
          <a:p>
            <a:r>
              <a:rPr lang="en-CA" dirty="0">
                <a:solidFill>
                  <a:srgbClr val="035642"/>
                </a:solidFill>
              </a:rPr>
              <a:t>Industry Outlook 2019</a:t>
            </a:r>
            <a:br>
              <a:rPr lang="en-US" sz="3600" dirty="0">
                <a:solidFill>
                  <a:prstClr val="black"/>
                </a:solidFill>
                <a:latin typeface="Arial" pitchFamily="34" charset="0"/>
                <a:cs typeface="Arial" pitchFamily="34" charset="0"/>
              </a:rPr>
            </a:br>
            <a:endParaRPr lang="en-CA" dirty="0"/>
          </a:p>
        </p:txBody>
      </p:sp>
      <p:pic>
        <p:nvPicPr>
          <p:cNvPr id="4" name="Picture 3">
            <a:extLst>
              <a:ext uri="{FF2B5EF4-FFF2-40B4-BE49-F238E27FC236}">
                <a16:creationId xmlns:a16="http://schemas.microsoft.com/office/drawing/2014/main" id="{490A1B0B-4962-44D8-A897-9B4F3A411C0E}"/>
              </a:ext>
            </a:extLst>
          </p:cNvPr>
          <p:cNvPicPr>
            <a:picLocks noChangeAspect="1"/>
          </p:cNvPicPr>
          <p:nvPr/>
        </p:nvPicPr>
        <p:blipFill>
          <a:blip r:embed="rId2"/>
          <a:stretch>
            <a:fillRect/>
          </a:stretch>
        </p:blipFill>
        <p:spPr>
          <a:xfrm>
            <a:off x="2208748" y="1701166"/>
            <a:ext cx="10212905" cy="5121084"/>
          </a:xfrm>
          <a:prstGeom prst="rect">
            <a:avLst/>
          </a:prstGeom>
        </p:spPr>
      </p:pic>
    </p:spTree>
    <p:extLst>
      <p:ext uri="{BB962C8B-B14F-4D97-AF65-F5344CB8AC3E}">
        <p14:creationId xmlns:p14="http://schemas.microsoft.com/office/powerpoint/2010/main" val="1762759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840C-3E49-4009-8801-CA79302F15E6}"/>
              </a:ext>
            </a:extLst>
          </p:cNvPr>
          <p:cNvSpPr>
            <a:spLocks noGrp="1"/>
          </p:cNvSpPr>
          <p:nvPr>
            <p:ph type="title"/>
          </p:nvPr>
        </p:nvSpPr>
        <p:spPr/>
        <p:txBody>
          <a:bodyPr>
            <a:normAutofit fontScale="90000"/>
          </a:bodyPr>
          <a:lstStyle/>
          <a:p>
            <a:r>
              <a:rPr lang="en-CA" dirty="0"/>
              <a:t>Industry Outlook 2019</a:t>
            </a:r>
            <a:br>
              <a:rPr lang="en-CA" dirty="0"/>
            </a:br>
            <a:endParaRPr lang="en-CA" dirty="0"/>
          </a:p>
        </p:txBody>
      </p:sp>
      <p:pic>
        <p:nvPicPr>
          <p:cNvPr id="4" name="Picture 2" descr="S:\Creative Services\Resources\Photos\Stock Photography\~ Client Groups\Agriculture\Cows\iStock_000000700507Large.jpg">
            <a:extLst>
              <a:ext uri="{FF2B5EF4-FFF2-40B4-BE49-F238E27FC236}">
                <a16:creationId xmlns:a16="http://schemas.microsoft.com/office/drawing/2014/main" id="{9C9A24AD-8BC3-47F3-86E3-6DBB9D0A0DBD}"/>
              </a:ext>
            </a:extLst>
          </p:cNvPr>
          <p:cNvPicPr>
            <a:picLocks noChangeAspect="1" noChangeArrowheads="1"/>
          </p:cNvPicPr>
          <p:nvPr/>
        </p:nvPicPr>
        <p:blipFill>
          <a:blip r:embed="rId2" cstate="print"/>
          <a:srcRect l="20005" r="13311" b="3318"/>
          <a:stretch>
            <a:fillRect/>
          </a:stretch>
        </p:blipFill>
        <p:spPr bwMode="auto">
          <a:xfrm>
            <a:off x="2560320" y="1907480"/>
            <a:ext cx="2743200" cy="2651760"/>
          </a:xfrm>
          <a:prstGeom prst="rect">
            <a:avLst/>
          </a:prstGeom>
          <a:noFill/>
        </p:spPr>
      </p:pic>
      <p:sp>
        <p:nvSpPr>
          <p:cNvPr id="5" name="Content Placeholder 6">
            <a:extLst>
              <a:ext uri="{FF2B5EF4-FFF2-40B4-BE49-F238E27FC236}">
                <a16:creationId xmlns:a16="http://schemas.microsoft.com/office/drawing/2014/main" id="{CD28097A-D110-470E-9853-3EDB0493AD99}"/>
              </a:ext>
            </a:extLst>
          </p:cNvPr>
          <p:cNvSpPr>
            <a:spLocks noGrp="1"/>
          </p:cNvSpPr>
          <p:nvPr>
            <p:ph idx="1"/>
          </p:nvPr>
        </p:nvSpPr>
        <p:spPr>
          <a:xfrm>
            <a:off x="5486400" y="1907481"/>
            <a:ext cx="6492240" cy="3088640"/>
          </a:xfrm>
        </p:spPr>
        <p:txBody>
          <a:bodyPr/>
          <a:lstStyle/>
          <a:p>
            <a:pPr>
              <a:buNone/>
            </a:pPr>
            <a:r>
              <a:rPr lang="en-CA" sz="2400" dirty="0"/>
              <a:t>Cow/Calf</a:t>
            </a:r>
          </a:p>
          <a:p>
            <a:r>
              <a:rPr lang="en-US" sz="2400" dirty="0"/>
              <a:t>Stability in Canada</a:t>
            </a:r>
          </a:p>
          <a:p>
            <a:r>
              <a:rPr lang="en-US" sz="2400" dirty="0"/>
              <a:t>Herd growth plateaued</a:t>
            </a:r>
            <a:endParaRPr lang="en-CA" sz="2400" dirty="0"/>
          </a:p>
          <a:p>
            <a:r>
              <a:rPr lang="en-US" sz="2400" dirty="0"/>
              <a:t>Slow start to fall run </a:t>
            </a:r>
          </a:p>
          <a:p>
            <a:pPr lvl="1"/>
            <a:r>
              <a:rPr lang="en-US" sz="1920" dirty="0"/>
              <a:t>Ample forage and feed grain</a:t>
            </a:r>
          </a:p>
          <a:p>
            <a:r>
              <a:rPr lang="en-US" sz="2400" dirty="0"/>
              <a:t>Consumer preferences</a:t>
            </a:r>
            <a:endParaRPr lang="en-CA" sz="2400" dirty="0"/>
          </a:p>
          <a:p>
            <a:endParaRPr lang="en-CA" sz="2400" dirty="0"/>
          </a:p>
          <a:p>
            <a:endParaRPr lang="en-CA" sz="2400" dirty="0"/>
          </a:p>
        </p:txBody>
      </p:sp>
      <p:cxnSp>
        <p:nvCxnSpPr>
          <p:cNvPr id="6" name="Straight Connector 5">
            <a:extLst>
              <a:ext uri="{FF2B5EF4-FFF2-40B4-BE49-F238E27FC236}">
                <a16:creationId xmlns:a16="http://schemas.microsoft.com/office/drawing/2014/main" id="{62C67327-23A4-4054-BE36-AB466D2955D5}"/>
              </a:ext>
            </a:extLst>
          </p:cNvPr>
          <p:cNvCxnSpPr/>
          <p:nvPr/>
        </p:nvCxnSpPr>
        <p:spPr>
          <a:xfrm>
            <a:off x="2560320" y="4846320"/>
            <a:ext cx="941832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9101646-C9FE-438E-8A9C-4F2C2B4282F4}"/>
              </a:ext>
            </a:extLst>
          </p:cNvPr>
          <p:cNvSpPr txBox="1"/>
          <p:nvPr/>
        </p:nvSpPr>
        <p:spPr>
          <a:xfrm>
            <a:off x="2560320" y="5028205"/>
            <a:ext cx="9784080" cy="2028761"/>
          </a:xfrm>
          <a:prstGeom prst="rect">
            <a:avLst/>
          </a:prstGeom>
          <a:noFill/>
        </p:spPr>
        <p:txBody>
          <a:bodyPr wrap="square" rtlCol="0">
            <a:spAutoFit/>
          </a:bodyPr>
          <a:lstStyle/>
          <a:p>
            <a:pPr>
              <a:spcAft>
                <a:spcPts val="720"/>
              </a:spcAft>
            </a:pPr>
            <a:r>
              <a:rPr lang="en-CA" sz="2400" i="1" u="sng" dirty="0"/>
              <a:t>Safe Guards</a:t>
            </a:r>
          </a:p>
          <a:p>
            <a:pPr>
              <a:buFont typeface="Arial" pitchFamily="34" charset="0"/>
              <a:buChar char="•"/>
            </a:pPr>
            <a:r>
              <a:rPr lang="en-CA" sz="2400" i="1" dirty="0"/>
              <a:t>   </a:t>
            </a:r>
            <a:r>
              <a:rPr lang="en-CA" sz="2400" dirty="0"/>
              <a:t>Perform walk-through on short notice</a:t>
            </a:r>
          </a:p>
          <a:p>
            <a:pPr marL="342900" indent="-342900">
              <a:buFont typeface="Arial" pitchFamily="34" charset="0"/>
              <a:buChar char="•"/>
            </a:pPr>
            <a:r>
              <a:rPr lang="en-CA" sz="2400" dirty="0"/>
              <a:t>Verify inventory and require manifests and/or proof of purchase or sale. Look closely at inventory values.</a:t>
            </a:r>
          </a:p>
          <a:p>
            <a:pPr>
              <a:buFont typeface="Arial" pitchFamily="34" charset="0"/>
              <a:buChar char="•"/>
            </a:pPr>
            <a:r>
              <a:rPr lang="en-CA" sz="2400" dirty="0"/>
              <a:t>   Verify AgriStability and risk management practices.</a:t>
            </a:r>
          </a:p>
        </p:txBody>
      </p:sp>
    </p:spTree>
    <p:extLst>
      <p:ext uri="{BB962C8B-B14F-4D97-AF65-F5344CB8AC3E}">
        <p14:creationId xmlns:p14="http://schemas.microsoft.com/office/powerpoint/2010/main" val="2227475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5C5F3-8551-444B-9FE7-1F689806A833}"/>
              </a:ext>
            </a:extLst>
          </p:cNvPr>
          <p:cNvSpPr>
            <a:spLocks noGrp="1"/>
          </p:cNvSpPr>
          <p:nvPr>
            <p:ph type="title"/>
          </p:nvPr>
        </p:nvSpPr>
        <p:spPr/>
        <p:txBody>
          <a:bodyPr/>
          <a:lstStyle/>
          <a:p>
            <a:r>
              <a:rPr lang="en-CA" dirty="0"/>
              <a:t>Industry Outlook 2019</a:t>
            </a:r>
          </a:p>
        </p:txBody>
      </p:sp>
      <p:pic>
        <p:nvPicPr>
          <p:cNvPr id="4" name="Content Placeholder 3">
            <a:extLst>
              <a:ext uri="{FF2B5EF4-FFF2-40B4-BE49-F238E27FC236}">
                <a16:creationId xmlns:a16="http://schemas.microsoft.com/office/drawing/2014/main" id="{32585BBD-355F-47C8-8C1D-4C0516D66461}"/>
              </a:ext>
            </a:extLst>
          </p:cNvPr>
          <p:cNvPicPr>
            <a:picLocks noGrp="1" noChangeAspect="1"/>
          </p:cNvPicPr>
          <p:nvPr>
            <p:ph idx="1"/>
          </p:nvPr>
        </p:nvPicPr>
        <p:blipFill>
          <a:blip r:embed="rId2"/>
          <a:stretch>
            <a:fillRect/>
          </a:stretch>
        </p:blipFill>
        <p:spPr>
          <a:xfrm>
            <a:off x="4091940" y="1920240"/>
            <a:ext cx="6446520" cy="4983480"/>
          </a:xfrm>
          <a:prstGeom prst="rect">
            <a:avLst/>
          </a:prstGeom>
        </p:spPr>
      </p:pic>
    </p:spTree>
    <p:extLst>
      <p:ext uri="{BB962C8B-B14F-4D97-AF65-F5344CB8AC3E}">
        <p14:creationId xmlns:p14="http://schemas.microsoft.com/office/powerpoint/2010/main" val="4241167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1ECEC-4B1D-4EBE-8A9B-6120979C7781}"/>
              </a:ext>
            </a:extLst>
          </p:cNvPr>
          <p:cNvSpPr>
            <a:spLocks noGrp="1"/>
          </p:cNvSpPr>
          <p:nvPr>
            <p:ph type="title"/>
          </p:nvPr>
        </p:nvSpPr>
        <p:spPr/>
        <p:txBody>
          <a:bodyPr/>
          <a:lstStyle/>
          <a:p>
            <a:r>
              <a:rPr lang="en-CA" dirty="0"/>
              <a:t>Industry Outlook 2019</a:t>
            </a:r>
          </a:p>
        </p:txBody>
      </p:sp>
      <p:pic>
        <p:nvPicPr>
          <p:cNvPr id="4" name="Picture 2" descr="S:\Creative Services\Resources\Photos\Stock Photography\~ Client Groups\Agriculture\Wheat and grains\189002 altered.tif">
            <a:extLst>
              <a:ext uri="{FF2B5EF4-FFF2-40B4-BE49-F238E27FC236}">
                <a16:creationId xmlns:a16="http://schemas.microsoft.com/office/drawing/2014/main" id="{03C411FF-4120-43DA-A4F2-E9D9898A895F}"/>
              </a:ext>
            </a:extLst>
          </p:cNvPr>
          <p:cNvPicPr>
            <a:picLocks noGrp="1" noChangeAspect="1" noChangeArrowheads="1"/>
          </p:cNvPicPr>
          <p:nvPr>
            <p:ph idx="1"/>
          </p:nvPr>
        </p:nvPicPr>
        <p:blipFill>
          <a:blip r:embed="rId2" cstate="print"/>
          <a:srcRect r="36965"/>
          <a:stretch>
            <a:fillRect/>
          </a:stretch>
        </p:blipFill>
        <p:spPr bwMode="auto">
          <a:xfrm>
            <a:off x="1157503" y="1948314"/>
            <a:ext cx="4085794" cy="3949954"/>
          </a:xfrm>
          <a:prstGeom prst="rect">
            <a:avLst/>
          </a:prstGeom>
          <a:noFill/>
        </p:spPr>
      </p:pic>
      <p:sp>
        <p:nvSpPr>
          <p:cNvPr id="5" name="Content Placeholder 6">
            <a:extLst>
              <a:ext uri="{FF2B5EF4-FFF2-40B4-BE49-F238E27FC236}">
                <a16:creationId xmlns:a16="http://schemas.microsoft.com/office/drawing/2014/main" id="{118F6448-9C18-4A1F-9177-2DDBEA2EF58B}"/>
              </a:ext>
            </a:extLst>
          </p:cNvPr>
          <p:cNvSpPr txBox="1">
            <a:spLocks/>
          </p:cNvSpPr>
          <p:nvPr/>
        </p:nvSpPr>
        <p:spPr>
          <a:xfrm>
            <a:off x="5867400" y="2125165"/>
            <a:ext cx="5669280" cy="3749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CA" b="1" dirty="0"/>
              <a:t>The Market Fundamentals</a:t>
            </a:r>
            <a:endParaRPr lang="en-CA" dirty="0"/>
          </a:p>
          <a:p>
            <a:r>
              <a:rPr lang="en-CA" dirty="0"/>
              <a:t>Supply - Demand</a:t>
            </a:r>
          </a:p>
          <a:p>
            <a:r>
              <a:rPr lang="en-CA" dirty="0"/>
              <a:t>Production</a:t>
            </a:r>
          </a:p>
          <a:p>
            <a:r>
              <a:rPr lang="en-CA" dirty="0"/>
              <a:t>Trade</a:t>
            </a:r>
          </a:p>
          <a:p>
            <a:r>
              <a:rPr lang="en-CA" dirty="0"/>
              <a:t>Supply Management </a:t>
            </a:r>
          </a:p>
          <a:p>
            <a:endParaRPr lang="en-CA" sz="2400" dirty="0"/>
          </a:p>
        </p:txBody>
      </p:sp>
    </p:spTree>
    <p:extLst>
      <p:ext uri="{BB962C8B-B14F-4D97-AF65-F5344CB8AC3E}">
        <p14:creationId xmlns:p14="http://schemas.microsoft.com/office/powerpoint/2010/main" val="1307004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B00C-888B-4C9F-BCD5-11C527587057}"/>
              </a:ext>
            </a:extLst>
          </p:cNvPr>
          <p:cNvSpPr>
            <a:spLocks noGrp="1"/>
          </p:cNvSpPr>
          <p:nvPr>
            <p:ph type="title"/>
          </p:nvPr>
        </p:nvSpPr>
        <p:spPr/>
        <p:txBody>
          <a:bodyPr/>
          <a:lstStyle/>
          <a:p>
            <a:r>
              <a:rPr lang="en-CA" dirty="0"/>
              <a:t>Industry Outlook 2019</a:t>
            </a:r>
          </a:p>
        </p:txBody>
      </p:sp>
      <p:pic>
        <p:nvPicPr>
          <p:cNvPr id="4" name="Picture 2" descr="C:\Users\robert.reddekopp\Desktop\feedlot-pic.jpg">
            <a:extLst>
              <a:ext uri="{FF2B5EF4-FFF2-40B4-BE49-F238E27FC236}">
                <a16:creationId xmlns:a16="http://schemas.microsoft.com/office/drawing/2014/main" id="{9CA909C8-FE47-4EE4-943D-213B20CA171F}"/>
              </a:ext>
            </a:extLst>
          </p:cNvPr>
          <p:cNvPicPr>
            <a:picLocks noGrp="1" noChangeAspect="1" noChangeArrowheads="1"/>
          </p:cNvPicPr>
          <p:nvPr>
            <p:ph idx="1"/>
          </p:nvPr>
        </p:nvPicPr>
        <p:blipFill>
          <a:blip r:embed="rId2" cstate="print"/>
          <a:srcRect l="27393" r="4027"/>
          <a:stretch>
            <a:fillRect/>
          </a:stretch>
        </p:blipFill>
        <p:spPr bwMode="auto">
          <a:xfrm>
            <a:off x="2560320" y="1737361"/>
            <a:ext cx="2743258" cy="2653422"/>
          </a:xfrm>
          <a:prstGeom prst="rect">
            <a:avLst/>
          </a:prstGeom>
          <a:noFill/>
        </p:spPr>
      </p:pic>
      <p:sp>
        <p:nvSpPr>
          <p:cNvPr id="5" name="Content Placeholder 6">
            <a:extLst>
              <a:ext uri="{FF2B5EF4-FFF2-40B4-BE49-F238E27FC236}">
                <a16:creationId xmlns:a16="http://schemas.microsoft.com/office/drawing/2014/main" id="{88014153-5E74-49EC-BA71-1E75E0C28815}"/>
              </a:ext>
            </a:extLst>
          </p:cNvPr>
          <p:cNvSpPr txBox="1">
            <a:spLocks/>
          </p:cNvSpPr>
          <p:nvPr/>
        </p:nvSpPr>
        <p:spPr>
          <a:xfrm>
            <a:off x="5577840" y="1737361"/>
            <a:ext cx="6400800" cy="295647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CA" sz="2400" b="1"/>
              <a:t>Feedlots</a:t>
            </a:r>
          </a:p>
          <a:p>
            <a:r>
              <a:rPr lang="en-CA" sz="2160"/>
              <a:t>Higher prices due to kill plant fire</a:t>
            </a:r>
          </a:p>
          <a:p>
            <a:pPr lvl="1"/>
            <a:r>
              <a:rPr lang="en-CA" sz="1680"/>
              <a:t>Tyson plant in Holcomb, KS (5% of US slaughter)</a:t>
            </a:r>
            <a:r>
              <a:rPr lang="en-CA" sz="1200"/>
              <a:t> </a:t>
            </a:r>
          </a:p>
          <a:p>
            <a:r>
              <a:rPr lang="en-US" sz="2160"/>
              <a:t>Pen space at premium</a:t>
            </a:r>
          </a:p>
          <a:p>
            <a:r>
              <a:rPr lang="en-US" sz="2160"/>
              <a:t>Feed prices trending down</a:t>
            </a:r>
            <a:endParaRPr lang="en-CA" sz="2160"/>
          </a:p>
          <a:p>
            <a:r>
              <a:rPr lang="en-CA" sz="2160"/>
              <a:t>Risk management strategy still key</a:t>
            </a:r>
          </a:p>
          <a:p>
            <a:pPr marL="0" indent="0">
              <a:buNone/>
            </a:pPr>
            <a:endParaRPr lang="en-CA" sz="2160"/>
          </a:p>
          <a:p>
            <a:endParaRPr lang="en-CA" sz="2160"/>
          </a:p>
          <a:p>
            <a:endParaRPr lang="en-CA" sz="2400" dirty="0"/>
          </a:p>
        </p:txBody>
      </p:sp>
      <p:cxnSp>
        <p:nvCxnSpPr>
          <p:cNvPr id="6" name="Straight Connector 5">
            <a:extLst>
              <a:ext uri="{FF2B5EF4-FFF2-40B4-BE49-F238E27FC236}">
                <a16:creationId xmlns:a16="http://schemas.microsoft.com/office/drawing/2014/main" id="{F07DE1DB-73B6-410C-AC21-EB9CFD54F96D}"/>
              </a:ext>
            </a:extLst>
          </p:cNvPr>
          <p:cNvCxnSpPr/>
          <p:nvPr/>
        </p:nvCxnSpPr>
        <p:spPr>
          <a:xfrm>
            <a:off x="2560320" y="4696717"/>
            <a:ext cx="941832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BF4BC45-C5FF-40B3-8754-1E5EB15702AA}"/>
              </a:ext>
            </a:extLst>
          </p:cNvPr>
          <p:cNvSpPr txBox="1"/>
          <p:nvPr/>
        </p:nvSpPr>
        <p:spPr>
          <a:xfrm>
            <a:off x="2532246" y="4730033"/>
            <a:ext cx="12207240" cy="2336537"/>
          </a:xfrm>
          <a:prstGeom prst="rect">
            <a:avLst/>
          </a:prstGeom>
          <a:noFill/>
        </p:spPr>
        <p:txBody>
          <a:bodyPr wrap="square" rtlCol="0">
            <a:spAutoFit/>
          </a:bodyPr>
          <a:lstStyle/>
          <a:p>
            <a:pPr>
              <a:spcAft>
                <a:spcPts val="720"/>
              </a:spcAft>
            </a:pPr>
            <a:r>
              <a:rPr lang="en-CA" sz="2000" i="1" u="sng" dirty="0"/>
              <a:t>Safe Guards</a:t>
            </a:r>
          </a:p>
          <a:p>
            <a:pPr>
              <a:buFont typeface="Arial" pitchFamily="34" charset="0"/>
              <a:buChar char="•"/>
            </a:pPr>
            <a:r>
              <a:rPr lang="en-CA" sz="2000" i="1" dirty="0"/>
              <a:t>   </a:t>
            </a:r>
            <a:r>
              <a:rPr lang="en-CA" sz="2000" dirty="0"/>
              <a:t>Verify inventory and require manifests and/or proof of </a:t>
            </a:r>
          </a:p>
          <a:p>
            <a:r>
              <a:rPr lang="en-CA" sz="2000" dirty="0"/>
              <a:t>    purchase or sale</a:t>
            </a:r>
          </a:p>
          <a:p>
            <a:pPr>
              <a:buFont typeface="Arial" pitchFamily="34" charset="0"/>
              <a:buChar char="•"/>
            </a:pPr>
            <a:r>
              <a:rPr lang="en-CA" sz="2000" dirty="0"/>
              <a:t>   Verify AgriStability status and CPIP contracts</a:t>
            </a:r>
          </a:p>
          <a:p>
            <a:pPr>
              <a:buFont typeface="Arial" pitchFamily="34" charset="0"/>
              <a:buChar char="•"/>
            </a:pPr>
            <a:r>
              <a:rPr lang="en-CA" sz="2000" dirty="0"/>
              <a:t>   Ensure lands properly captured in loan documents and </a:t>
            </a:r>
          </a:p>
          <a:p>
            <a:r>
              <a:rPr lang="en-CA" sz="2000" dirty="0"/>
              <a:t>    registered at land titles</a:t>
            </a:r>
          </a:p>
          <a:p>
            <a:pPr>
              <a:buFont typeface="Arial" pitchFamily="34" charset="0"/>
              <a:buChar char="•"/>
            </a:pPr>
            <a:r>
              <a:rPr lang="en-CA" sz="2000" dirty="0"/>
              <a:t>   Check risk management practices. Scrutinize business plans.</a:t>
            </a:r>
          </a:p>
        </p:txBody>
      </p:sp>
    </p:spTree>
    <p:extLst>
      <p:ext uri="{BB962C8B-B14F-4D97-AF65-F5344CB8AC3E}">
        <p14:creationId xmlns:p14="http://schemas.microsoft.com/office/powerpoint/2010/main" val="1539928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CD12-3A95-4BB8-87DC-2193BB2A939E}"/>
              </a:ext>
            </a:extLst>
          </p:cNvPr>
          <p:cNvSpPr>
            <a:spLocks noGrp="1"/>
          </p:cNvSpPr>
          <p:nvPr>
            <p:ph type="title"/>
          </p:nvPr>
        </p:nvSpPr>
        <p:spPr>
          <a:xfrm>
            <a:off x="609600" y="653385"/>
            <a:ext cx="10485120" cy="878206"/>
          </a:xfrm>
        </p:spPr>
        <p:txBody>
          <a:bodyPr/>
          <a:lstStyle/>
          <a:p>
            <a:r>
              <a:rPr lang="en-CA" dirty="0"/>
              <a:t>Industry Outlook 2019</a:t>
            </a:r>
          </a:p>
        </p:txBody>
      </p:sp>
      <p:pic>
        <p:nvPicPr>
          <p:cNvPr id="4" name="Picture 2" descr="C:\Users\robert.reddekopp\Desktop\grapes.jpg">
            <a:extLst>
              <a:ext uri="{FF2B5EF4-FFF2-40B4-BE49-F238E27FC236}">
                <a16:creationId xmlns:a16="http://schemas.microsoft.com/office/drawing/2014/main" id="{8AE61849-5DD7-4873-9C77-7FADC966F521}"/>
              </a:ext>
            </a:extLst>
          </p:cNvPr>
          <p:cNvPicPr>
            <a:picLocks noGrp="1" noChangeAspect="1" noChangeArrowheads="1"/>
          </p:cNvPicPr>
          <p:nvPr>
            <p:ph idx="1"/>
          </p:nvPr>
        </p:nvPicPr>
        <p:blipFill>
          <a:blip r:embed="rId2" cstate="print"/>
          <a:srcRect l="26565" r="31488"/>
          <a:stretch>
            <a:fillRect/>
          </a:stretch>
        </p:blipFill>
        <p:spPr bwMode="auto">
          <a:xfrm>
            <a:off x="2468880" y="1645919"/>
            <a:ext cx="3291840" cy="3182021"/>
          </a:xfrm>
          <a:prstGeom prst="rect">
            <a:avLst/>
          </a:prstGeom>
          <a:noFill/>
        </p:spPr>
      </p:pic>
      <p:sp>
        <p:nvSpPr>
          <p:cNvPr id="5" name="Content Placeholder 6">
            <a:extLst>
              <a:ext uri="{FF2B5EF4-FFF2-40B4-BE49-F238E27FC236}">
                <a16:creationId xmlns:a16="http://schemas.microsoft.com/office/drawing/2014/main" id="{1FEF258C-5E6A-4C36-9F1C-DB795ADECF31}"/>
              </a:ext>
            </a:extLst>
          </p:cNvPr>
          <p:cNvSpPr txBox="1">
            <a:spLocks/>
          </p:cNvSpPr>
          <p:nvPr/>
        </p:nvSpPr>
        <p:spPr>
          <a:xfrm>
            <a:off x="6300000" y="1667520"/>
            <a:ext cx="5587200" cy="292608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CA" sz="2400" b="1" dirty="0"/>
              <a:t>Wineries</a:t>
            </a:r>
            <a:endParaRPr lang="en-CA" sz="2400" dirty="0"/>
          </a:p>
          <a:p>
            <a:r>
              <a:rPr lang="en-CA" sz="2400" dirty="0"/>
              <a:t>Agritourism</a:t>
            </a:r>
          </a:p>
          <a:p>
            <a:r>
              <a:rPr lang="en-CA" sz="2400" dirty="0"/>
              <a:t>Demand for quality vineyard property strong</a:t>
            </a:r>
          </a:p>
          <a:p>
            <a:pPr lvl="1"/>
            <a:r>
              <a:rPr lang="en-CA" sz="1920" dirty="0"/>
              <a:t>Controlling productive assets long term</a:t>
            </a:r>
          </a:p>
          <a:p>
            <a:r>
              <a:rPr lang="en-CA" sz="2400" dirty="0"/>
              <a:t>Exports</a:t>
            </a:r>
          </a:p>
        </p:txBody>
      </p:sp>
      <p:cxnSp>
        <p:nvCxnSpPr>
          <p:cNvPr id="6" name="Straight Connector 5">
            <a:extLst>
              <a:ext uri="{FF2B5EF4-FFF2-40B4-BE49-F238E27FC236}">
                <a16:creationId xmlns:a16="http://schemas.microsoft.com/office/drawing/2014/main" id="{263612B9-7F5B-4585-9901-B1F11EC66771}"/>
              </a:ext>
            </a:extLst>
          </p:cNvPr>
          <p:cNvCxnSpPr/>
          <p:nvPr/>
        </p:nvCxnSpPr>
        <p:spPr>
          <a:xfrm>
            <a:off x="2468880" y="5120640"/>
            <a:ext cx="941832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4CE1E66-CA4E-4AEC-81C5-ED838234FB09}"/>
              </a:ext>
            </a:extLst>
          </p:cNvPr>
          <p:cNvSpPr txBox="1"/>
          <p:nvPr/>
        </p:nvSpPr>
        <p:spPr>
          <a:xfrm>
            <a:off x="2407211" y="5392500"/>
            <a:ext cx="9692640" cy="1631216"/>
          </a:xfrm>
          <a:prstGeom prst="rect">
            <a:avLst/>
          </a:prstGeom>
          <a:noFill/>
        </p:spPr>
        <p:txBody>
          <a:bodyPr wrap="square" rtlCol="0">
            <a:spAutoFit/>
          </a:bodyPr>
          <a:lstStyle/>
          <a:p>
            <a:r>
              <a:rPr lang="en-CA" sz="2000" i="1" u="sng" dirty="0"/>
              <a:t>Safe Guards</a:t>
            </a:r>
            <a:endParaRPr lang="en-CA" sz="2000" dirty="0"/>
          </a:p>
          <a:p>
            <a:pPr marL="342900" indent="-342900">
              <a:buFont typeface="Arial" panose="020B0604020202020204" pitchFamily="34" charset="0"/>
              <a:buChar char="•"/>
            </a:pPr>
            <a:r>
              <a:rPr lang="en-CA" sz="2000" i="1" dirty="0"/>
              <a:t>   Verify Inventory (and value in-use).- sample to ensure quality.</a:t>
            </a:r>
            <a:endParaRPr lang="en-CA" sz="2000" dirty="0"/>
          </a:p>
          <a:p>
            <a:pPr marL="342900" indent="-342900">
              <a:buFont typeface="Arial" panose="020B0604020202020204" pitchFamily="34" charset="0"/>
              <a:buChar char="•"/>
            </a:pPr>
            <a:r>
              <a:rPr lang="en-CA" sz="2000" i="1" dirty="0"/>
              <a:t>   Confirm terms of licences to produce and sell are being met.</a:t>
            </a:r>
            <a:endParaRPr lang="en-CA" sz="2000" dirty="0"/>
          </a:p>
          <a:p>
            <a:pPr marL="342900" indent="-342900">
              <a:buFont typeface="Arial" panose="020B0604020202020204" pitchFamily="34" charset="0"/>
              <a:buChar char="•"/>
            </a:pPr>
            <a:r>
              <a:rPr lang="en-CA" sz="2000" i="1" dirty="0"/>
              <a:t>   Seek rolling 5 year plans/third-party input – primary downfall is cash and     </a:t>
            </a:r>
          </a:p>
          <a:p>
            <a:pPr lvl="0"/>
            <a:r>
              <a:rPr lang="en-CA" sz="2000" i="1" dirty="0"/>
              <a:t>        inventory management.</a:t>
            </a:r>
            <a:endParaRPr lang="en-CA" sz="2000" dirty="0"/>
          </a:p>
        </p:txBody>
      </p:sp>
    </p:spTree>
    <p:extLst>
      <p:ext uri="{BB962C8B-B14F-4D97-AF65-F5344CB8AC3E}">
        <p14:creationId xmlns:p14="http://schemas.microsoft.com/office/powerpoint/2010/main" val="918807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C4FE-E198-4036-8F25-C6EBEB54A5EA}"/>
              </a:ext>
            </a:extLst>
          </p:cNvPr>
          <p:cNvSpPr>
            <a:spLocks noGrp="1"/>
          </p:cNvSpPr>
          <p:nvPr>
            <p:ph type="title"/>
          </p:nvPr>
        </p:nvSpPr>
        <p:spPr/>
        <p:txBody>
          <a:bodyPr/>
          <a:lstStyle/>
          <a:p>
            <a:r>
              <a:rPr lang="en-CA" dirty="0"/>
              <a:t>Industry Outlook 2019</a:t>
            </a:r>
          </a:p>
        </p:txBody>
      </p:sp>
      <p:pic>
        <p:nvPicPr>
          <p:cNvPr id="4" name="Content Placeholder 3">
            <a:extLst>
              <a:ext uri="{FF2B5EF4-FFF2-40B4-BE49-F238E27FC236}">
                <a16:creationId xmlns:a16="http://schemas.microsoft.com/office/drawing/2014/main" id="{E974351E-6D36-45B1-8223-D012C2C46FF5}"/>
              </a:ext>
            </a:extLst>
          </p:cNvPr>
          <p:cNvPicPr>
            <a:picLocks noChangeAspect="1"/>
          </p:cNvPicPr>
          <p:nvPr/>
        </p:nvPicPr>
        <p:blipFill>
          <a:blip r:embed="rId2"/>
          <a:stretch>
            <a:fillRect/>
          </a:stretch>
        </p:blipFill>
        <p:spPr>
          <a:xfrm>
            <a:off x="2240280" y="1554480"/>
            <a:ext cx="10149840" cy="4333874"/>
          </a:xfrm>
          <a:prstGeom prst="rect">
            <a:avLst/>
          </a:prstGeom>
        </p:spPr>
      </p:pic>
      <p:sp>
        <p:nvSpPr>
          <p:cNvPr id="5" name="TextBox 4">
            <a:extLst>
              <a:ext uri="{FF2B5EF4-FFF2-40B4-BE49-F238E27FC236}">
                <a16:creationId xmlns:a16="http://schemas.microsoft.com/office/drawing/2014/main" id="{2D397272-B289-449D-B48B-381C64758C81}"/>
              </a:ext>
            </a:extLst>
          </p:cNvPr>
          <p:cNvSpPr txBox="1"/>
          <p:nvPr/>
        </p:nvSpPr>
        <p:spPr>
          <a:xfrm>
            <a:off x="2560321" y="6126481"/>
            <a:ext cx="1951175" cy="276999"/>
          </a:xfrm>
          <a:prstGeom prst="rect">
            <a:avLst/>
          </a:prstGeom>
          <a:noFill/>
        </p:spPr>
        <p:txBody>
          <a:bodyPr wrap="none" rtlCol="0">
            <a:spAutoFit/>
          </a:bodyPr>
          <a:lstStyle/>
          <a:p>
            <a:r>
              <a:rPr lang="en-CA" sz="1200" dirty="0"/>
              <a:t>Source: Statistics Canada</a:t>
            </a:r>
          </a:p>
        </p:txBody>
      </p:sp>
    </p:spTree>
    <p:extLst>
      <p:ext uri="{BB962C8B-B14F-4D97-AF65-F5344CB8AC3E}">
        <p14:creationId xmlns:p14="http://schemas.microsoft.com/office/powerpoint/2010/main" val="1526599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5B916-EABE-425F-AB60-D78B0AE31CC0}"/>
              </a:ext>
            </a:extLst>
          </p:cNvPr>
          <p:cNvSpPr>
            <a:spLocks noGrp="1"/>
          </p:cNvSpPr>
          <p:nvPr>
            <p:ph type="title"/>
          </p:nvPr>
        </p:nvSpPr>
        <p:spPr>
          <a:xfrm>
            <a:off x="609600" y="576886"/>
            <a:ext cx="10485120" cy="878206"/>
          </a:xfrm>
        </p:spPr>
        <p:txBody>
          <a:bodyPr/>
          <a:lstStyle/>
          <a:p>
            <a:r>
              <a:rPr lang="en-CA" dirty="0"/>
              <a:t>Industry Outlook 2019</a:t>
            </a:r>
          </a:p>
        </p:txBody>
      </p:sp>
      <p:pic>
        <p:nvPicPr>
          <p:cNvPr id="4" name="Content Placeholder 3">
            <a:extLst>
              <a:ext uri="{FF2B5EF4-FFF2-40B4-BE49-F238E27FC236}">
                <a16:creationId xmlns:a16="http://schemas.microsoft.com/office/drawing/2014/main" id="{35DAA857-4FCF-4979-9984-AE9B1884D93E}"/>
              </a:ext>
            </a:extLst>
          </p:cNvPr>
          <p:cNvPicPr>
            <a:picLocks noGrp="1" noChangeAspect="1"/>
          </p:cNvPicPr>
          <p:nvPr>
            <p:ph idx="1"/>
          </p:nvPr>
        </p:nvPicPr>
        <p:blipFill>
          <a:blip r:embed="rId2"/>
          <a:stretch>
            <a:fillRect/>
          </a:stretch>
        </p:blipFill>
        <p:spPr>
          <a:xfrm>
            <a:off x="2468881" y="1702848"/>
            <a:ext cx="4457701" cy="2508886"/>
          </a:xfrm>
          <a:prstGeom prst="rect">
            <a:avLst/>
          </a:prstGeom>
        </p:spPr>
      </p:pic>
      <p:sp>
        <p:nvSpPr>
          <p:cNvPr id="5" name="Content Placeholder 6">
            <a:extLst>
              <a:ext uri="{FF2B5EF4-FFF2-40B4-BE49-F238E27FC236}">
                <a16:creationId xmlns:a16="http://schemas.microsoft.com/office/drawing/2014/main" id="{F42CFEC3-DB93-4193-9FCA-7D56FDD43D86}"/>
              </a:ext>
            </a:extLst>
          </p:cNvPr>
          <p:cNvSpPr txBox="1">
            <a:spLocks/>
          </p:cNvSpPr>
          <p:nvPr/>
        </p:nvSpPr>
        <p:spPr>
          <a:xfrm>
            <a:off x="7132320" y="1586487"/>
            <a:ext cx="5519339" cy="292608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CA" sz="2400" b="1" dirty="0"/>
              <a:t>Cannabis</a:t>
            </a:r>
          </a:p>
          <a:p>
            <a:pPr>
              <a:buFont typeface="Arial" pitchFamily="34" charset="0"/>
              <a:buNone/>
            </a:pPr>
            <a:endParaRPr lang="en-CA" sz="2400" b="1" dirty="0"/>
          </a:p>
          <a:p>
            <a:r>
              <a:rPr lang="en-CA" sz="2400" dirty="0"/>
              <a:t>Sluggish retail sales</a:t>
            </a:r>
          </a:p>
          <a:p>
            <a:r>
              <a:rPr lang="en-CA" sz="2400" dirty="0"/>
              <a:t>Commoditization</a:t>
            </a:r>
          </a:p>
          <a:p>
            <a:r>
              <a:rPr lang="en-CA" sz="2400" dirty="0"/>
              <a:t>Joint Ventures with Food and Beverage</a:t>
            </a:r>
          </a:p>
          <a:p>
            <a:pPr marL="0" indent="0">
              <a:buNone/>
            </a:pPr>
            <a:endParaRPr lang="en-CA" sz="2400" dirty="0"/>
          </a:p>
          <a:p>
            <a:endParaRPr lang="en-CA" sz="2400" dirty="0"/>
          </a:p>
        </p:txBody>
      </p:sp>
      <p:sp>
        <p:nvSpPr>
          <p:cNvPr id="6" name="TextBox 5">
            <a:extLst>
              <a:ext uri="{FF2B5EF4-FFF2-40B4-BE49-F238E27FC236}">
                <a16:creationId xmlns:a16="http://schemas.microsoft.com/office/drawing/2014/main" id="{4C97523A-7622-4A18-9B01-D545AA55E711}"/>
              </a:ext>
            </a:extLst>
          </p:cNvPr>
          <p:cNvSpPr txBox="1"/>
          <p:nvPr/>
        </p:nvSpPr>
        <p:spPr>
          <a:xfrm>
            <a:off x="1905000" y="4919467"/>
            <a:ext cx="11643359" cy="1815882"/>
          </a:xfrm>
          <a:prstGeom prst="rect">
            <a:avLst/>
          </a:prstGeom>
          <a:noFill/>
        </p:spPr>
        <p:txBody>
          <a:bodyPr wrap="square" rtlCol="0">
            <a:spAutoFit/>
          </a:bodyPr>
          <a:lstStyle/>
          <a:p>
            <a:r>
              <a:rPr lang="en-CA" sz="2800" i="1" u="sng" dirty="0"/>
              <a:t>Safe Guards</a:t>
            </a:r>
            <a:endParaRPr lang="en-CA" sz="2800" dirty="0"/>
          </a:p>
          <a:p>
            <a:pPr marL="342900" indent="-342900">
              <a:buFont typeface="Arial" panose="020B0604020202020204" pitchFamily="34" charset="0"/>
              <a:buChar char="•"/>
            </a:pPr>
            <a:r>
              <a:rPr lang="en-CA" sz="2800" i="1" dirty="0"/>
              <a:t>Ensure all property of creditor included on debt security.</a:t>
            </a:r>
            <a:endParaRPr lang="en-CA" sz="2800" dirty="0"/>
          </a:p>
          <a:p>
            <a:pPr marL="342900" indent="-342900">
              <a:buFont typeface="Arial" panose="020B0604020202020204" pitchFamily="34" charset="0"/>
              <a:buChar char="•"/>
            </a:pPr>
            <a:r>
              <a:rPr lang="en-CA" sz="2800" i="1" dirty="0"/>
              <a:t>Confirm terms of licences to produce and sell are being met.</a:t>
            </a:r>
            <a:endParaRPr lang="en-CA" sz="2800" dirty="0"/>
          </a:p>
          <a:p>
            <a:pPr marL="342900" indent="-342900">
              <a:buFont typeface="Arial" panose="020B0604020202020204" pitchFamily="34" charset="0"/>
              <a:buChar char="•"/>
            </a:pPr>
            <a:r>
              <a:rPr lang="en-CA" sz="2800" i="1" dirty="0"/>
              <a:t>Confirm key individuals named in licences are tied to the company.</a:t>
            </a:r>
            <a:endParaRPr lang="en-CA" sz="2800" dirty="0"/>
          </a:p>
        </p:txBody>
      </p:sp>
      <p:cxnSp>
        <p:nvCxnSpPr>
          <p:cNvPr id="7" name="Straight Connector 6">
            <a:extLst>
              <a:ext uri="{FF2B5EF4-FFF2-40B4-BE49-F238E27FC236}">
                <a16:creationId xmlns:a16="http://schemas.microsoft.com/office/drawing/2014/main" id="{2448A5DD-B57F-44A7-8445-837837775798}"/>
              </a:ext>
            </a:extLst>
          </p:cNvPr>
          <p:cNvCxnSpPr/>
          <p:nvPr/>
        </p:nvCxnSpPr>
        <p:spPr>
          <a:xfrm>
            <a:off x="2468881" y="4648200"/>
            <a:ext cx="94183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369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4C6E-F9CC-4CFF-8AC8-2BBD5222570B}"/>
              </a:ext>
            </a:extLst>
          </p:cNvPr>
          <p:cNvSpPr>
            <a:spLocks noGrp="1"/>
          </p:cNvSpPr>
          <p:nvPr>
            <p:ph type="title"/>
          </p:nvPr>
        </p:nvSpPr>
        <p:spPr>
          <a:xfrm>
            <a:off x="685800" y="610641"/>
            <a:ext cx="10485120" cy="878206"/>
          </a:xfrm>
        </p:spPr>
        <p:txBody>
          <a:bodyPr/>
          <a:lstStyle/>
          <a:p>
            <a:r>
              <a:rPr lang="en-CA" dirty="0"/>
              <a:t>Industry Outlook 2019</a:t>
            </a:r>
          </a:p>
        </p:txBody>
      </p:sp>
      <p:pic>
        <p:nvPicPr>
          <p:cNvPr id="4" name="Picture 3">
            <a:extLst>
              <a:ext uri="{FF2B5EF4-FFF2-40B4-BE49-F238E27FC236}">
                <a16:creationId xmlns:a16="http://schemas.microsoft.com/office/drawing/2014/main" id="{0D5D3BAA-A49E-4377-9B7B-234D2EE045F2}"/>
              </a:ext>
            </a:extLst>
          </p:cNvPr>
          <p:cNvPicPr>
            <a:picLocks noChangeAspect="1"/>
          </p:cNvPicPr>
          <p:nvPr/>
        </p:nvPicPr>
        <p:blipFill>
          <a:blip r:embed="rId2"/>
          <a:stretch>
            <a:fillRect/>
          </a:stretch>
        </p:blipFill>
        <p:spPr>
          <a:xfrm>
            <a:off x="2377440" y="1701166"/>
            <a:ext cx="4297680" cy="3055796"/>
          </a:xfrm>
          <a:prstGeom prst="rect">
            <a:avLst/>
          </a:prstGeom>
        </p:spPr>
      </p:pic>
      <p:sp>
        <p:nvSpPr>
          <p:cNvPr id="5" name="Content Placeholder 6">
            <a:extLst>
              <a:ext uri="{FF2B5EF4-FFF2-40B4-BE49-F238E27FC236}">
                <a16:creationId xmlns:a16="http://schemas.microsoft.com/office/drawing/2014/main" id="{4C15AC67-8390-4149-AEB1-C4EE12C422EA}"/>
              </a:ext>
            </a:extLst>
          </p:cNvPr>
          <p:cNvSpPr>
            <a:spLocks noGrp="1"/>
          </p:cNvSpPr>
          <p:nvPr>
            <p:ph idx="1"/>
          </p:nvPr>
        </p:nvSpPr>
        <p:spPr>
          <a:xfrm>
            <a:off x="6949440" y="1701166"/>
            <a:ext cx="7040880" cy="2926080"/>
          </a:xfrm>
        </p:spPr>
        <p:txBody>
          <a:bodyPr/>
          <a:lstStyle/>
          <a:p>
            <a:pPr>
              <a:buNone/>
            </a:pPr>
            <a:r>
              <a:rPr lang="en-CA" sz="2400" dirty="0"/>
              <a:t>Food and Beverage</a:t>
            </a:r>
          </a:p>
          <a:p>
            <a:pPr>
              <a:buNone/>
            </a:pPr>
            <a:endParaRPr lang="en-CA" sz="2400" dirty="0"/>
          </a:p>
          <a:p>
            <a:r>
              <a:rPr lang="en-CA" sz="2400" dirty="0"/>
              <a:t>Margins are getting squeezed</a:t>
            </a:r>
          </a:p>
          <a:p>
            <a:pPr lvl="1"/>
            <a:r>
              <a:rPr lang="en-CA" sz="1920" dirty="0"/>
              <a:t>Look to reduce Energy, Water, Waste</a:t>
            </a:r>
          </a:p>
          <a:p>
            <a:r>
              <a:rPr lang="en-CA" sz="2400" dirty="0"/>
              <a:t>Food Safety</a:t>
            </a:r>
          </a:p>
          <a:p>
            <a:r>
              <a:rPr lang="en-CA" sz="2400" dirty="0"/>
              <a:t>Access to labour/automation</a:t>
            </a:r>
          </a:p>
          <a:p>
            <a:pPr marL="548640" lvl="1" indent="0">
              <a:buNone/>
            </a:pPr>
            <a:endParaRPr lang="en-CA" sz="1920" dirty="0"/>
          </a:p>
          <a:p>
            <a:endParaRPr lang="en-CA" sz="2400" dirty="0"/>
          </a:p>
        </p:txBody>
      </p:sp>
      <p:sp>
        <p:nvSpPr>
          <p:cNvPr id="6" name="TextBox 5">
            <a:extLst>
              <a:ext uri="{FF2B5EF4-FFF2-40B4-BE49-F238E27FC236}">
                <a16:creationId xmlns:a16="http://schemas.microsoft.com/office/drawing/2014/main" id="{62655017-971C-4FB4-BECC-F206E084FD3E}"/>
              </a:ext>
            </a:extLst>
          </p:cNvPr>
          <p:cNvSpPr txBox="1"/>
          <p:nvPr/>
        </p:nvSpPr>
        <p:spPr>
          <a:xfrm>
            <a:off x="2377440" y="5181600"/>
            <a:ext cx="11460480" cy="1569660"/>
          </a:xfrm>
          <a:prstGeom prst="rect">
            <a:avLst/>
          </a:prstGeom>
          <a:noFill/>
        </p:spPr>
        <p:txBody>
          <a:bodyPr wrap="square" rtlCol="0">
            <a:spAutoFit/>
          </a:bodyPr>
          <a:lstStyle/>
          <a:p>
            <a:r>
              <a:rPr lang="en-CA" sz="2400" i="1" u="sng" dirty="0"/>
              <a:t>Safe Guards</a:t>
            </a:r>
            <a:endParaRPr lang="en-CA" sz="2400" dirty="0"/>
          </a:p>
          <a:p>
            <a:pPr marL="342900" indent="-342900">
              <a:buFont typeface="Arial" panose="020B0604020202020204" pitchFamily="34" charset="0"/>
              <a:buChar char="•"/>
            </a:pPr>
            <a:r>
              <a:rPr lang="en-CA" sz="2400" i="1" dirty="0"/>
              <a:t>Ensure all property of creditor included on debt security.</a:t>
            </a:r>
            <a:endParaRPr lang="en-CA" sz="2400" dirty="0"/>
          </a:p>
          <a:p>
            <a:pPr marL="342900" indent="-342900">
              <a:buFont typeface="Arial" panose="020B0604020202020204" pitchFamily="34" charset="0"/>
              <a:buChar char="•"/>
            </a:pPr>
            <a:r>
              <a:rPr lang="en-CA" sz="2400" i="1" dirty="0"/>
              <a:t>Confirm terms of licences to produce and sell are being met.</a:t>
            </a:r>
            <a:endParaRPr lang="en-CA" sz="2400" dirty="0"/>
          </a:p>
          <a:p>
            <a:pPr marL="342900" indent="-342900">
              <a:buFont typeface="Arial" panose="020B0604020202020204" pitchFamily="34" charset="0"/>
              <a:buChar char="•"/>
            </a:pPr>
            <a:r>
              <a:rPr lang="en-CA" sz="2400" i="1" dirty="0"/>
              <a:t>Confirm key individuals named in licences are tied to the company.</a:t>
            </a:r>
            <a:endParaRPr lang="en-CA" sz="2400" dirty="0"/>
          </a:p>
        </p:txBody>
      </p:sp>
    </p:spTree>
    <p:extLst>
      <p:ext uri="{BB962C8B-B14F-4D97-AF65-F5344CB8AC3E}">
        <p14:creationId xmlns:p14="http://schemas.microsoft.com/office/powerpoint/2010/main" val="2829523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80820-20BE-4F46-AC84-4303FBA67F4B}"/>
              </a:ext>
            </a:extLst>
          </p:cNvPr>
          <p:cNvSpPr>
            <a:spLocks noGrp="1"/>
          </p:cNvSpPr>
          <p:nvPr>
            <p:ph type="title"/>
          </p:nvPr>
        </p:nvSpPr>
        <p:spPr/>
        <p:txBody>
          <a:bodyPr/>
          <a:lstStyle/>
          <a:p>
            <a:r>
              <a:rPr lang="en-CA" dirty="0"/>
              <a:t>Contacts</a:t>
            </a:r>
          </a:p>
        </p:txBody>
      </p:sp>
      <p:sp>
        <p:nvSpPr>
          <p:cNvPr id="4" name="Content Placeholder 6">
            <a:extLst>
              <a:ext uri="{FF2B5EF4-FFF2-40B4-BE49-F238E27FC236}">
                <a16:creationId xmlns:a16="http://schemas.microsoft.com/office/drawing/2014/main" id="{720A6A68-B64C-46BE-85F1-6D10B11A8DF7}"/>
              </a:ext>
            </a:extLst>
          </p:cNvPr>
          <p:cNvSpPr>
            <a:spLocks noGrp="1"/>
          </p:cNvSpPr>
          <p:nvPr>
            <p:ph idx="1"/>
          </p:nvPr>
        </p:nvSpPr>
        <p:spPr>
          <a:xfrm>
            <a:off x="2377440" y="1920240"/>
            <a:ext cx="9875520" cy="5431156"/>
          </a:xfrm>
        </p:spPr>
        <p:txBody>
          <a:bodyPr/>
          <a:lstStyle/>
          <a:p>
            <a:pPr>
              <a:buNone/>
            </a:pPr>
            <a:r>
              <a:rPr lang="en-CA" sz="2400" dirty="0"/>
              <a:t>Farm Management Consulting</a:t>
            </a:r>
          </a:p>
          <a:p>
            <a:pPr>
              <a:buNone/>
            </a:pPr>
            <a:r>
              <a:rPr lang="en-CA" sz="2400" dirty="0"/>
              <a:t>John Loeppky , P. Ag</a:t>
            </a:r>
          </a:p>
          <a:p>
            <a:pPr>
              <a:buNone/>
            </a:pPr>
            <a:r>
              <a:rPr lang="en-CA" sz="2400" dirty="0"/>
              <a:t>Direct: 204.336.6148   Cell: 204.381.3260</a:t>
            </a:r>
          </a:p>
          <a:p>
            <a:pPr>
              <a:buNone/>
            </a:pPr>
            <a:r>
              <a:rPr lang="en-CA" sz="2400" dirty="0"/>
              <a:t>john.loeppky@mnp.ca</a:t>
            </a:r>
          </a:p>
          <a:p>
            <a:pPr>
              <a:buNone/>
            </a:pPr>
            <a:endParaRPr lang="en-CA" sz="2400" dirty="0"/>
          </a:p>
          <a:p>
            <a:pPr>
              <a:buNone/>
            </a:pPr>
            <a:r>
              <a:rPr lang="en-CA" sz="2400" dirty="0"/>
              <a:t>Corporate Recovery Services</a:t>
            </a:r>
          </a:p>
          <a:p>
            <a:pPr>
              <a:buNone/>
            </a:pPr>
            <a:r>
              <a:rPr lang="en-CA" sz="2400" dirty="0"/>
              <a:t>Victor Kroeger, CPA,CA,LIT,CIRP, CFE</a:t>
            </a:r>
          </a:p>
          <a:p>
            <a:pPr>
              <a:buNone/>
            </a:pPr>
            <a:r>
              <a:rPr lang="en-CA" sz="2400" dirty="0"/>
              <a:t>Direct: 403.298.8479  Cell: 403.870.1827</a:t>
            </a:r>
          </a:p>
          <a:p>
            <a:pPr>
              <a:buNone/>
            </a:pPr>
            <a:r>
              <a:rPr lang="en-CA" sz="2400" dirty="0">
                <a:hlinkClick r:id="rId2"/>
              </a:rPr>
              <a:t>vic.kroeger@mnp.ca</a:t>
            </a:r>
            <a:endParaRPr lang="en-CA" sz="2400" dirty="0"/>
          </a:p>
          <a:p>
            <a:pPr>
              <a:buNone/>
            </a:pPr>
            <a:endParaRPr lang="en-CA" sz="2400" dirty="0"/>
          </a:p>
        </p:txBody>
      </p:sp>
    </p:spTree>
    <p:extLst>
      <p:ext uri="{BB962C8B-B14F-4D97-AF65-F5344CB8AC3E}">
        <p14:creationId xmlns:p14="http://schemas.microsoft.com/office/powerpoint/2010/main" val="2477436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7" name="Content Placeholder 6"/>
          <p:cNvSpPr>
            <a:spLocks noGrp="1"/>
          </p:cNvSpPr>
          <p:nvPr>
            <p:ph idx="1"/>
          </p:nvPr>
        </p:nvSpPr>
        <p:spPr>
          <a:xfrm>
            <a:off x="990600" y="1828800"/>
            <a:ext cx="11262360" cy="4748647"/>
          </a:xfrm>
        </p:spPr>
        <p:txBody>
          <a:bodyPr>
            <a:normAutofit lnSpcReduction="10000"/>
          </a:bodyPr>
          <a:lstStyle/>
          <a:p>
            <a:pPr marL="0" indent="0">
              <a:buNone/>
            </a:pPr>
            <a:r>
              <a:rPr lang="en-CA" dirty="0"/>
              <a:t>The MNP Advantage:</a:t>
            </a:r>
          </a:p>
          <a:p>
            <a:r>
              <a:rPr lang="en-CA" dirty="0"/>
              <a:t>Offices in strategic urban and rural locations from coast-to-coast</a:t>
            </a:r>
          </a:p>
          <a:p>
            <a:r>
              <a:rPr lang="en-CA" dirty="0"/>
              <a:t>Experience with 15,000 commercial and approximately 300 Hutterite Brethren clients</a:t>
            </a:r>
          </a:p>
          <a:p>
            <a:r>
              <a:rPr lang="en-CA" dirty="0"/>
              <a:t>For more than 60 years, MNP has represented the interests of our clients and the Canadian agriculture industry in provincial and federal matters.</a:t>
            </a:r>
          </a:p>
          <a:p>
            <a:pPr marL="0" indent="0">
              <a:buNone/>
            </a:pPr>
            <a:endParaRPr lang="en-CA" dirty="0"/>
          </a:p>
          <a:p>
            <a:pPr marL="0" indent="0" algn="ctr">
              <a:buNone/>
            </a:pPr>
            <a:r>
              <a:rPr lang="en-CA" i="1" dirty="0"/>
              <a:t>Nobody does it better.</a:t>
            </a:r>
          </a:p>
          <a:p>
            <a:pPr>
              <a:buNone/>
            </a:pPr>
            <a:endParaRPr lang="en-CA" dirty="0"/>
          </a:p>
          <a:p>
            <a:pPr>
              <a:buNone/>
            </a:pPr>
            <a:endParaRPr lang="en-CA" dirty="0"/>
          </a:p>
          <a:p>
            <a:pPr>
              <a:buNone/>
            </a:pPr>
            <a:endParaRPr lang="en-CA"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7" name="Content Placeholder 6"/>
          <p:cNvSpPr>
            <a:spLocks noGrp="1"/>
          </p:cNvSpPr>
          <p:nvPr>
            <p:ph idx="1"/>
          </p:nvPr>
        </p:nvSpPr>
        <p:spPr>
          <a:xfrm>
            <a:off x="1219200" y="2078117"/>
            <a:ext cx="9875520" cy="4073366"/>
          </a:xfrm>
        </p:spPr>
        <p:txBody>
          <a:bodyPr>
            <a:noAutofit/>
          </a:bodyPr>
          <a:lstStyle/>
          <a:p>
            <a:pPr marL="0" indent="0">
              <a:buNone/>
            </a:pPr>
            <a:r>
              <a:rPr lang="en-CA" dirty="0"/>
              <a:t>The MNP Advantage:</a:t>
            </a:r>
          </a:p>
          <a:p>
            <a:r>
              <a:rPr lang="en-CA" dirty="0"/>
              <a:t>Offices in strategic urban and rural locations from coast-to-coast</a:t>
            </a:r>
          </a:p>
          <a:p>
            <a:r>
              <a:rPr lang="en-CA" dirty="0"/>
              <a:t>Experience with 15,000 commercial and approximately 300 Hutterite Brethren clients</a:t>
            </a:r>
          </a:p>
          <a:p>
            <a:r>
              <a:rPr lang="en-CA" dirty="0"/>
              <a:t>For more than 60 years, MNP has represented the interests of our clients and the Canadian agriculture industry in provincial and federal matters.</a:t>
            </a:r>
          </a:p>
          <a:p>
            <a:pPr marL="0" indent="0">
              <a:buNone/>
            </a:pPr>
            <a:endParaRPr lang="en-CA" dirty="0"/>
          </a:p>
          <a:p>
            <a:pPr marL="0" indent="0" algn="ctr">
              <a:buNone/>
            </a:pPr>
            <a:r>
              <a:rPr lang="en-CA" i="1" dirty="0"/>
              <a:t>Nobody does it better.</a:t>
            </a:r>
          </a:p>
          <a:p>
            <a:pPr>
              <a:buNone/>
            </a:pPr>
            <a:endParaRPr lang="en-CA" dirty="0"/>
          </a:p>
          <a:p>
            <a:pPr>
              <a:buNone/>
            </a:pPr>
            <a:endParaRPr lang="en-CA" dirty="0"/>
          </a:p>
          <a:p>
            <a:pPr>
              <a:buNone/>
            </a:pPr>
            <a:endParaRPr lang="en-CA"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8" name="Content Placeholder 6"/>
          <p:cNvSpPr txBox="1">
            <a:spLocks/>
          </p:cNvSpPr>
          <p:nvPr/>
        </p:nvSpPr>
        <p:spPr>
          <a:xfrm>
            <a:off x="1066800" y="1769506"/>
            <a:ext cx="11590020" cy="4690588"/>
          </a:xfrm>
          <a:prstGeom prst="rect">
            <a:avLst/>
          </a:prstGeom>
        </p:spPr>
        <p:txBody>
          <a:bodyPr/>
          <a:lstStyle/>
          <a:p>
            <a:pPr>
              <a:buNone/>
            </a:pPr>
            <a:r>
              <a:rPr lang="en-CA" sz="2000" dirty="0"/>
              <a:t>Over 600 professionals focused on the agriculture industry with niche specialities in:</a:t>
            </a:r>
          </a:p>
          <a:p>
            <a:pPr>
              <a:buNone/>
            </a:pPr>
            <a:endParaRPr lang="en-CA" sz="2000" dirty="0"/>
          </a:p>
          <a:p>
            <a:pPr marL="668656" lvl="1" indent="-257176" defTabSz="822960">
              <a:spcBef>
                <a:spcPct val="20000"/>
              </a:spcBef>
              <a:buFont typeface="Arial" pitchFamily="34" charset="0"/>
              <a:buChar char="•"/>
            </a:pPr>
            <a:r>
              <a:rPr lang="en-CA" sz="2000" dirty="0"/>
              <a:t>Farm Management Consulting</a:t>
            </a:r>
          </a:p>
          <a:p>
            <a:pPr marL="668656" lvl="1" indent="-257176" defTabSz="822960">
              <a:spcBef>
                <a:spcPct val="20000"/>
              </a:spcBef>
              <a:buFont typeface="Arial" pitchFamily="34" charset="0"/>
              <a:buChar char="•"/>
            </a:pPr>
            <a:r>
              <a:rPr lang="en-CA" sz="2000" dirty="0"/>
              <a:t>Crops</a:t>
            </a:r>
          </a:p>
          <a:p>
            <a:pPr marL="668656" lvl="1" indent="-257176" defTabSz="822960">
              <a:spcBef>
                <a:spcPct val="20000"/>
              </a:spcBef>
              <a:buFont typeface="Arial" pitchFamily="34" charset="0"/>
              <a:buChar char="•"/>
            </a:pPr>
            <a:r>
              <a:rPr lang="en-CA" sz="2000" dirty="0"/>
              <a:t>Livestock</a:t>
            </a:r>
          </a:p>
          <a:p>
            <a:pPr marL="668656" lvl="1" indent="-257176" defTabSz="822960">
              <a:spcBef>
                <a:spcPct val="20000"/>
              </a:spcBef>
              <a:buFont typeface="Arial" pitchFamily="34" charset="0"/>
              <a:buChar char="•"/>
            </a:pPr>
            <a:r>
              <a:rPr lang="en-CA" sz="2000" dirty="0"/>
              <a:t>Agriculture Risk Management Resources (ARMR)</a:t>
            </a:r>
          </a:p>
          <a:p>
            <a:pPr marL="1080114" lvl="2" indent="-257176" defTabSz="822960">
              <a:spcBef>
                <a:spcPct val="20000"/>
              </a:spcBef>
              <a:buFont typeface="Arial" pitchFamily="34" charset="0"/>
              <a:buChar char="•"/>
            </a:pPr>
            <a:r>
              <a:rPr lang="en-CA" sz="1800" dirty="0"/>
              <a:t>Ag Risk Management Projector (ARMP)</a:t>
            </a:r>
          </a:p>
          <a:p>
            <a:pPr marL="1080114" lvl="2" indent="-257176" defTabSz="822960">
              <a:spcBef>
                <a:spcPct val="20000"/>
              </a:spcBef>
              <a:buFont typeface="Arial" pitchFamily="34" charset="0"/>
              <a:buChar char="•"/>
            </a:pPr>
            <a:r>
              <a:rPr lang="en-CA" sz="1800" dirty="0"/>
              <a:t>AgriStability</a:t>
            </a:r>
          </a:p>
          <a:p>
            <a:pPr marL="1080114" lvl="2" indent="-257176" defTabSz="822960">
              <a:spcBef>
                <a:spcPct val="20000"/>
              </a:spcBef>
              <a:buFont typeface="Arial" pitchFamily="34" charset="0"/>
              <a:buChar char="•"/>
            </a:pPr>
            <a:r>
              <a:rPr lang="en-CA" sz="1800" dirty="0" err="1"/>
              <a:t>AgriInvest</a:t>
            </a:r>
            <a:endParaRPr lang="en-CA" sz="1800" dirty="0"/>
          </a:p>
          <a:p>
            <a:pPr marL="1080114" lvl="2" indent="-257176" defTabSz="822960">
              <a:spcBef>
                <a:spcPct val="20000"/>
              </a:spcBef>
              <a:buFont typeface="Arial" pitchFamily="34" charset="0"/>
              <a:buChar char="•"/>
            </a:pPr>
            <a:r>
              <a:rPr lang="en-CA" sz="1800" dirty="0"/>
              <a:t>GARS</a:t>
            </a:r>
          </a:p>
          <a:p>
            <a:pPr marL="1080114" lvl="2" indent="-257176" defTabSz="822960">
              <a:spcBef>
                <a:spcPct val="20000"/>
              </a:spcBef>
              <a:buFont typeface="Arial" pitchFamily="34" charset="0"/>
              <a:buChar char="•"/>
            </a:pPr>
            <a:r>
              <a:rPr lang="en-CA" sz="1800" dirty="0" err="1"/>
              <a:t>JustSolutions</a:t>
            </a:r>
            <a:endParaRPr lang="en-CA" sz="1800" dirty="0"/>
          </a:p>
          <a:p>
            <a:pPr marL="668656" lvl="1" indent="-257176" defTabSz="822960">
              <a:spcBef>
                <a:spcPct val="20000"/>
              </a:spcBef>
              <a:buFont typeface="Arial" pitchFamily="34" charset="0"/>
              <a:buChar char="•"/>
            </a:pPr>
            <a:r>
              <a:rPr lang="en-CA" sz="2000" dirty="0"/>
              <a:t>Industry-specific financial reporting methods &amp; tax specialists </a:t>
            </a:r>
          </a:p>
          <a:p>
            <a:pPr marL="668656" lvl="1" indent="-257176" defTabSz="822960">
              <a:spcBef>
                <a:spcPct val="20000"/>
              </a:spcBef>
              <a:buFont typeface="Arial" pitchFamily="34" charset="0"/>
              <a:buChar char="•"/>
            </a:pPr>
            <a:r>
              <a:rPr lang="en-CA" sz="2000" dirty="0"/>
              <a:t>Food &amp; Ag Processing</a:t>
            </a:r>
          </a:p>
          <a:p>
            <a:pPr marL="668656" lvl="1" indent="-257176" defTabSz="822960">
              <a:spcBef>
                <a:spcPct val="20000"/>
              </a:spcBef>
              <a:buFont typeface="Arial" pitchFamily="34" charset="0"/>
              <a:buChar char="•"/>
            </a:pPr>
            <a:r>
              <a:rPr lang="en-CA" sz="2000" dirty="0" err="1"/>
              <a:t>Hutterian</a:t>
            </a:r>
            <a:r>
              <a:rPr lang="en-CA" sz="2000" dirty="0"/>
              <a:t> Brethren </a:t>
            </a:r>
          </a:p>
          <a:p>
            <a:pPr marL="668656" lvl="1" indent="-257176" defTabSz="822960">
              <a:spcBef>
                <a:spcPct val="20000"/>
              </a:spcBef>
              <a:buFont typeface="Arial" pitchFamily="34" charset="0"/>
              <a:buChar char="•"/>
            </a:pPr>
            <a:r>
              <a:rPr lang="en-CA" sz="2000" dirty="0"/>
              <a:t>Succession Planning with MNP’s </a:t>
            </a:r>
            <a:r>
              <a:rPr lang="en-CA" sz="2000" dirty="0" err="1"/>
              <a:t>TransitionSMART</a:t>
            </a:r>
            <a:endParaRPr lang="en-CA" sz="2000" dirty="0"/>
          </a:p>
          <a:p>
            <a:pPr marL="308610" indent="-308610" defTabSz="822960">
              <a:spcBef>
                <a:spcPct val="20000"/>
              </a:spcBef>
              <a:defRPr/>
            </a:pPr>
            <a:endParaRPr lang="en-CA" sz="2800" dirty="0"/>
          </a:p>
          <a:p>
            <a:pPr marL="308610" indent="-308610" defTabSz="822960">
              <a:spcBef>
                <a:spcPct val="20000"/>
              </a:spcBef>
              <a:defRPr/>
            </a:pPr>
            <a:endParaRPr lang="en-CA" sz="2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4" name="Content Placeholder 6"/>
          <p:cNvSpPr txBox="1">
            <a:spLocks/>
          </p:cNvSpPr>
          <p:nvPr/>
        </p:nvSpPr>
        <p:spPr>
          <a:xfrm>
            <a:off x="1143000" y="1981200"/>
            <a:ext cx="11887200" cy="4396741"/>
          </a:xfrm>
          <a:prstGeom prst="rect">
            <a:avLst/>
          </a:prstGeom>
        </p:spPr>
        <p:txBody>
          <a:bodyPr/>
          <a:lstStyle/>
          <a:p>
            <a:r>
              <a:rPr lang="en-CA" sz="2400" b="1" dirty="0"/>
              <a:t>Agriculture Risk Management Resources (ARMR)</a:t>
            </a:r>
            <a:endParaRPr lang="en-CA" sz="2400" dirty="0"/>
          </a:p>
          <a:p>
            <a:r>
              <a:rPr lang="en-CA" sz="2400" dirty="0"/>
              <a:t>One of the key considerations for any farm operator is risk management. With multiple risks to consider and various insurance programs to cover them, it can be overwhelming for clients to determine the best course of action regarding their farm’s risk management strategies. MNP’s Agriculture Risk Management Resources (ARMR) provides our clients with critical information so that they can grow their business while protecting and safeguarding it during challenging times. With ARMR and MNP’s Ag Risk Management Projector™, we help our clients understand and evaluate the best options for them, their business and their peace of mind.</a:t>
            </a:r>
          </a:p>
          <a:p>
            <a:r>
              <a:rPr lang="en-CA" sz="2400" dirty="0"/>
              <a:t> </a:t>
            </a:r>
          </a:p>
          <a:p>
            <a:r>
              <a:rPr lang="en-CA" sz="2400" dirty="0"/>
              <a:t>MNP’s team of specialists draw on extensive research.   They have long-term relationships with various levels of government and take a comprehensive approach to help our clients get the most from their risk management strategies.</a:t>
            </a:r>
          </a:p>
          <a:p>
            <a:pPr marL="308610" indent="-308610" defTabSz="822960">
              <a:spcBef>
                <a:spcPct val="20000"/>
              </a:spcBef>
              <a:defRPr/>
            </a:pPr>
            <a:endParaRPr lang="en-CA" sz="2800" dirty="0"/>
          </a:p>
          <a:p>
            <a:pPr marL="308610" indent="-308610" defTabSz="822960">
              <a:spcBef>
                <a:spcPct val="20000"/>
              </a:spcBef>
              <a:defRPr/>
            </a:pPr>
            <a:endParaRPr lang="en-CA"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D92D-4C3F-4483-99A9-EF14FB55953B}"/>
              </a:ext>
            </a:extLst>
          </p:cNvPr>
          <p:cNvSpPr>
            <a:spLocks noGrp="1"/>
          </p:cNvSpPr>
          <p:nvPr>
            <p:ph type="title"/>
          </p:nvPr>
        </p:nvSpPr>
        <p:spPr>
          <a:xfrm>
            <a:off x="533400" y="527862"/>
            <a:ext cx="10485120" cy="878206"/>
          </a:xfrm>
        </p:spPr>
        <p:txBody>
          <a:bodyPr/>
          <a:lstStyle/>
          <a:p>
            <a:r>
              <a:rPr lang="en-CA" dirty="0"/>
              <a:t>Industry Outlook 2019</a:t>
            </a:r>
          </a:p>
        </p:txBody>
      </p:sp>
      <p:pic>
        <p:nvPicPr>
          <p:cNvPr id="4" name="Content Placeholder 3">
            <a:extLst>
              <a:ext uri="{FF2B5EF4-FFF2-40B4-BE49-F238E27FC236}">
                <a16:creationId xmlns:a16="http://schemas.microsoft.com/office/drawing/2014/main" id="{159F4354-FAED-46A4-8AE3-D8152C790769}"/>
              </a:ext>
            </a:extLst>
          </p:cNvPr>
          <p:cNvPicPr>
            <a:picLocks noGrp="1" noChangeAspect="1"/>
          </p:cNvPicPr>
          <p:nvPr>
            <p:ph idx="1"/>
          </p:nvPr>
        </p:nvPicPr>
        <p:blipFill>
          <a:blip r:embed="rId2"/>
          <a:stretch>
            <a:fillRect/>
          </a:stretch>
        </p:blipFill>
        <p:spPr>
          <a:xfrm>
            <a:off x="2560321" y="1554480"/>
            <a:ext cx="9423361" cy="5431156"/>
          </a:xfrm>
          <a:prstGeom prst="rect">
            <a:avLst/>
          </a:prstGeom>
        </p:spPr>
      </p:pic>
      <p:sp>
        <p:nvSpPr>
          <p:cNvPr id="5" name="TextBox 4">
            <a:extLst>
              <a:ext uri="{FF2B5EF4-FFF2-40B4-BE49-F238E27FC236}">
                <a16:creationId xmlns:a16="http://schemas.microsoft.com/office/drawing/2014/main" id="{F40DBFB6-88FE-437A-A262-15E877DBF2F1}"/>
              </a:ext>
            </a:extLst>
          </p:cNvPr>
          <p:cNvSpPr txBox="1"/>
          <p:nvPr/>
        </p:nvSpPr>
        <p:spPr>
          <a:xfrm>
            <a:off x="2560320" y="6985636"/>
            <a:ext cx="2715808" cy="276999"/>
          </a:xfrm>
          <a:prstGeom prst="rect">
            <a:avLst/>
          </a:prstGeom>
          <a:noFill/>
        </p:spPr>
        <p:txBody>
          <a:bodyPr wrap="none" rtlCol="0">
            <a:spAutoFit/>
          </a:bodyPr>
          <a:lstStyle/>
          <a:p>
            <a:r>
              <a:rPr lang="en-CA" sz="1200" dirty="0"/>
              <a:t>Source: Canadian Grain Commission</a:t>
            </a:r>
          </a:p>
        </p:txBody>
      </p:sp>
    </p:spTree>
    <p:extLst>
      <p:ext uri="{BB962C8B-B14F-4D97-AF65-F5344CB8AC3E}">
        <p14:creationId xmlns:p14="http://schemas.microsoft.com/office/powerpoint/2010/main" val="1368446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7" name="Content Placeholder 6"/>
          <p:cNvSpPr>
            <a:spLocks noGrp="1"/>
          </p:cNvSpPr>
          <p:nvPr>
            <p:ph idx="1"/>
          </p:nvPr>
        </p:nvSpPr>
        <p:spPr>
          <a:xfrm>
            <a:off x="914400" y="1981200"/>
            <a:ext cx="11338560" cy="4012406"/>
          </a:xfrm>
        </p:spPr>
        <p:txBody>
          <a:bodyPr>
            <a:normAutofit/>
          </a:bodyPr>
          <a:lstStyle/>
          <a:p>
            <a:pPr lvl="0"/>
            <a:r>
              <a:rPr lang="en-CA" sz="1800" dirty="0"/>
              <a:t>Our FMC team is made up of </a:t>
            </a:r>
            <a:r>
              <a:rPr lang="en-CA" sz="1600" dirty="0"/>
              <a:t>professional</a:t>
            </a:r>
            <a:r>
              <a:rPr lang="en-CA" sz="1800" dirty="0"/>
              <a:t> </a:t>
            </a:r>
            <a:r>
              <a:rPr lang="en-CA" sz="1800" dirty="0" err="1"/>
              <a:t>agrologists</a:t>
            </a:r>
            <a:r>
              <a:rPr lang="en-CA" sz="1800" dirty="0"/>
              <a:t> and consultants who come from extensive agriculture backgrounds, bringing a high level of technical expertise, firsthand knowledge and close relationships with the agriculture industry to every engagement.</a:t>
            </a:r>
            <a:endParaRPr lang="en-CA" sz="3200" dirty="0"/>
          </a:p>
          <a:p>
            <a:r>
              <a:rPr lang="en-CA" sz="2000" dirty="0"/>
              <a:t>Education and experience include:</a:t>
            </a:r>
          </a:p>
          <a:p>
            <a:pPr>
              <a:buNone/>
            </a:pPr>
            <a:endParaRPr lang="en-CA" sz="2000" dirty="0"/>
          </a:p>
          <a:p>
            <a:pPr>
              <a:buNone/>
            </a:pPr>
            <a:endParaRPr lang="en-CA" sz="2000" dirty="0"/>
          </a:p>
        </p:txBody>
      </p:sp>
      <p:graphicFrame>
        <p:nvGraphicFramePr>
          <p:cNvPr id="4" name="Diagram 3"/>
          <p:cNvGraphicFramePr/>
          <p:nvPr>
            <p:extLst>
              <p:ext uri="{D42A27DB-BD31-4B8C-83A1-F6EECF244321}">
                <p14:modId xmlns:p14="http://schemas.microsoft.com/office/powerpoint/2010/main" val="2932220868"/>
              </p:ext>
            </p:extLst>
          </p:nvPr>
        </p:nvGraphicFramePr>
        <p:xfrm>
          <a:off x="3810000" y="3581400"/>
          <a:ext cx="5943600" cy="3665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4" name="Content Placeholder 6"/>
          <p:cNvSpPr txBox="1">
            <a:spLocks/>
          </p:cNvSpPr>
          <p:nvPr/>
        </p:nvSpPr>
        <p:spPr>
          <a:xfrm>
            <a:off x="990600" y="2057400"/>
            <a:ext cx="12954000" cy="4484847"/>
          </a:xfrm>
          <a:prstGeom prst="rect">
            <a:avLst/>
          </a:prstGeom>
        </p:spPr>
        <p:txBody>
          <a:bodyPr/>
          <a:lstStyle/>
          <a:p>
            <a:pPr>
              <a:buNone/>
            </a:pPr>
            <a:r>
              <a:rPr lang="en-CA" sz="2800" dirty="0"/>
              <a:t>Within the Farm Management Consulting team we have niche professionals in:</a:t>
            </a:r>
          </a:p>
          <a:p>
            <a:pPr>
              <a:buNone/>
            </a:pPr>
            <a:endParaRPr lang="en-CA" sz="2800" dirty="0"/>
          </a:p>
          <a:p>
            <a:pPr marL="668656" lvl="1" indent="-257176" defTabSz="822960">
              <a:spcBef>
                <a:spcPct val="20000"/>
              </a:spcBef>
              <a:buFont typeface="Arial" pitchFamily="34" charset="0"/>
              <a:buChar char="•"/>
            </a:pPr>
            <a:r>
              <a:rPr lang="en-CA" sz="2800" dirty="0"/>
              <a:t>Crop production and marketing (</a:t>
            </a:r>
            <a:r>
              <a:rPr lang="en-CA" sz="2800" dirty="0" err="1"/>
              <a:t>dryland</a:t>
            </a:r>
            <a:r>
              <a:rPr lang="en-CA" sz="2800" dirty="0"/>
              <a:t> and irrigated)</a:t>
            </a:r>
          </a:p>
          <a:p>
            <a:pPr marL="668656" lvl="1" indent="-257176" defTabSz="822960">
              <a:spcBef>
                <a:spcPct val="20000"/>
              </a:spcBef>
              <a:buFont typeface="Arial" pitchFamily="34" charset="0"/>
              <a:buChar char="•"/>
            </a:pPr>
            <a:r>
              <a:rPr lang="en-CA" sz="2800" dirty="0"/>
              <a:t>Intensive livestock production and marketing</a:t>
            </a:r>
          </a:p>
          <a:p>
            <a:pPr marL="668656" lvl="1" indent="-257176" defTabSz="822960">
              <a:spcBef>
                <a:spcPct val="20000"/>
              </a:spcBef>
              <a:buFont typeface="Arial" pitchFamily="34" charset="0"/>
              <a:buChar char="•"/>
            </a:pPr>
            <a:r>
              <a:rPr lang="en-CA" sz="2800" dirty="0"/>
              <a:t>Supply managed (dairy and poultry)</a:t>
            </a:r>
          </a:p>
          <a:p>
            <a:pPr marL="668656" lvl="1" indent="-257176" defTabSz="822960">
              <a:spcBef>
                <a:spcPct val="20000"/>
              </a:spcBef>
              <a:buFont typeface="Arial" pitchFamily="34" charset="0"/>
              <a:buChar char="•"/>
            </a:pPr>
            <a:r>
              <a:rPr lang="en-CA" sz="2800" dirty="0"/>
              <a:t>Commodity and food processing</a:t>
            </a:r>
          </a:p>
          <a:p>
            <a:pPr marL="668656" lvl="1" indent="-257176" defTabSz="822960">
              <a:spcBef>
                <a:spcPct val="20000"/>
              </a:spcBef>
              <a:buFont typeface="Arial" pitchFamily="34" charset="0"/>
              <a:buChar char="•"/>
            </a:pPr>
            <a:r>
              <a:rPr lang="en-CA" sz="2800" dirty="0"/>
              <a:t>Exotics </a:t>
            </a:r>
          </a:p>
          <a:p>
            <a:pPr marL="668656" lvl="1" indent="-257176" defTabSz="822960">
              <a:spcBef>
                <a:spcPct val="20000"/>
              </a:spcBef>
              <a:buFont typeface="Arial" pitchFamily="34" charset="0"/>
              <a:buChar char="•"/>
            </a:pPr>
            <a:r>
              <a:rPr lang="en-CA" sz="2800" dirty="0"/>
              <a:t>Greenhouse and Market Gardening</a:t>
            </a:r>
          </a:p>
          <a:p>
            <a:pPr marL="668656" lvl="1" indent="-257176" defTabSz="822960">
              <a:spcBef>
                <a:spcPct val="20000"/>
              </a:spcBef>
              <a:buFont typeface="Arial" pitchFamily="34" charset="0"/>
              <a:buChar char="•"/>
            </a:pPr>
            <a:r>
              <a:rPr lang="en-CA" sz="2800" dirty="0"/>
              <a:t>Orchard Fruit</a:t>
            </a:r>
          </a:p>
          <a:p>
            <a:pPr marL="668656" lvl="1" indent="-257176" defTabSz="822960">
              <a:spcBef>
                <a:spcPct val="20000"/>
              </a:spcBef>
              <a:buFont typeface="Arial" pitchFamily="34" charset="0"/>
              <a:buChar char="•"/>
            </a:pPr>
            <a:endParaRPr lang="en-CA" sz="2800" dirty="0"/>
          </a:p>
          <a:p>
            <a:pPr marL="308610" indent="-308610" defTabSz="822960">
              <a:spcBef>
                <a:spcPct val="20000"/>
              </a:spcBef>
              <a:defRPr/>
            </a:pPr>
            <a:endParaRPr lang="en-CA" sz="2800" dirty="0"/>
          </a:p>
          <a:p>
            <a:pPr marL="308610" indent="-308610" defTabSz="822960">
              <a:spcBef>
                <a:spcPct val="20000"/>
              </a:spcBef>
              <a:defRPr/>
            </a:pPr>
            <a:endParaRPr lang="en-CA" sz="2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Special Situations</a:t>
            </a:r>
          </a:p>
        </p:txBody>
      </p:sp>
      <p:sp>
        <p:nvSpPr>
          <p:cNvPr id="7" name="Content Placeholder 6"/>
          <p:cNvSpPr>
            <a:spLocks noGrp="1"/>
          </p:cNvSpPr>
          <p:nvPr>
            <p:ph idx="1"/>
          </p:nvPr>
        </p:nvSpPr>
        <p:spPr/>
        <p:txBody>
          <a:bodyPr>
            <a:normAutofit/>
          </a:bodyPr>
          <a:lstStyle/>
          <a:p>
            <a:pPr marL="0" indent="0">
              <a:buNone/>
            </a:pPr>
            <a:r>
              <a:rPr lang="en-CA" dirty="0"/>
              <a:t>Working closely with Corporate Recovery Services, the Farm Management Consulting team have assisted with the provision of:</a:t>
            </a:r>
          </a:p>
          <a:p>
            <a:pPr marL="0" indent="0">
              <a:buNone/>
            </a:pPr>
            <a:endParaRPr lang="en-CA" dirty="0"/>
          </a:p>
          <a:p>
            <a:pPr lvl="1">
              <a:buFont typeface="Arial" pitchFamily="34" charset="0"/>
              <a:buChar char="•"/>
            </a:pPr>
            <a:r>
              <a:rPr lang="en-CA" sz="2800" dirty="0"/>
              <a:t>Initial assessment of a debtor</a:t>
            </a:r>
          </a:p>
          <a:p>
            <a:pPr lvl="1">
              <a:buFont typeface="Arial" pitchFamily="34" charset="0"/>
              <a:buChar char="•"/>
            </a:pPr>
            <a:r>
              <a:rPr lang="en-CA" sz="2800" dirty="0"/>
              <a:t>Monitoring </a:t>
            </a:r>
          </a:p>
          <a:p>
            <a:pPr lvl="1">
              <a:buFont typeface="Arial" pitchFamily="34" charset="0"/>
              <a:buChar char="•"/>
            </a:pPr>
            <a:r>
              <a:rPr lang="en-CA" sz="2800" dirty="0"/>
              <a:t>Restructuring </a:t>
            </a:r>
          </a:p>
          <a:p>
            <a:pPr lvl="1">
              <a:buFont typeface="Arial" pitchFamily="34" charset="0"/>
              <a:buChar char="•"/>
            </a:pPr>
            <a:r>
              <a:rPr lang="en-CA" sz="2800" dirty="0"/>
              <a:t>Liquidation</a:t>
            </a:r>
          </a:p>
          <a:p>
            <a:pPr>
              <a:buNone/>
            </a:pPr>
            <a:endParaRPr lang="en-CA" dirty="0"/>
          </a:p>
          <a:p>
            <a:pPr>
              <a:buNone/>
            </a:pPr>
            <a:endParaRPr lang="en-CA" dirty="0"/>
          </a:p>
          <a:p>
            <a:pPr>
              <a:buNone/>
            </a:pPr>
            <a:endParaRPr lang="en-CA"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Special Situations</a:t>
            </a:r>
          </a:p>
        </p:txBody>
      </p:sp>
      <p:sp>
        <p:nvSpPr>
          <p:cNvPr id="4" name="Content Placeholder 6"/>
          <p:cNvSpPr txBox="1">
            <a:spLocks/>
          </p:cNvSpPr>
          <p:nvPr/>
        </p:nvSpPr>
        <p:spPr>
          <a:xfrm>
            <a:off x="914400" y="2286000"/>
            <a:ext cx="12496800" cy="4073366"/>
          </a:xfrm>
          <a:prstGeom prst="rect">
            <a:avLst/>
          </a:prstGeom>
        </p:spPr>
        <p:txBody>
          <a:bodyPr/>
          <a:lstStyle/>
          <a:p>
            <a:r>
              <a:rPr lang="en-CA" sz="2800" dirty="0"/>
              <a:t>The Farm Management  Consulting team has provided the following services to Corporate Recovery Engagements:</a:t>
            </a:r>
          </a:p>
          <a:p>
            <a:endParaRPr lang="en-CA" sz="2800" dirty="0"/>
          </a:p>
          <a:p>
            <a:pPr marL="668656" lvl="1" indent="-257176" defTabSz="822960">
              <a:spcBef>
                <a:spcPct val="20000"/>
              </a:spcBef>
              <a:buFont typeface="Arial" pitchFamily="34" charset="0"/>
              <a:buChar char="•"/>
            </a:pPr>
            <a:r>
              <a:rPr lang="en-CA" sz="2800" dirty="0"/>
              <a:t>Assisting with taking possession of farm operations</a:t>
            </a:r>
          </a:p>
          <a:p>
            <a:pPr marL="668656" lvl="1" indent="-257176" defTabSz="822960">
              <a:spcBef>
                <a:spcPct val="20000"/>
              </a:spcBef>
              <a:buFont typeface="Arial" pitchFamily="34" charset="0"/>
              <a:buChar char="•"/>
            </a:pPr>
            <a:r>
              <a:rPr lang="en-CA" sz="2800" dirty="0"/>
              <a:t>Determining and executing strategies for ongoing operations</a:t>
            </a:r>
          </a:p>
          <a:p>
            <a:pPr marL="668656" lvl="1" indent="-257176" defTabSz="822960">
              <a:spcBef>
                <a:spcPct val="20000"/>
              </a:spcBef>
              <a:buFont typeface="Arial" pitchFamily="34" charset="0"/>
              <a:buChar char="•"/>
            </a:pPr>
            <a:r>
              <a:rPr lang="en-CA" sz="2800" dirty="0"/>
              <a:t>Providing executive management of day-to-day farm operations</a:t>
            </a:r>
          </a:p>
          <a:p>
            <a:pPr marL="668656" lvl="1" indent="-257176" defTabSz="822960">
              <a:spcBef>
                <a:spcPct val="20000"/>
              </a:spcBef>
              <a:buFont typeface="Arial" pitchFamily="34" charset="0"/>
              <a:buChar char="•"/>
            </a:pPr>
            <a:r>
              <a:rPr lang="en-CA" sz="2800" dirty="0"/>
              <a:t>Consulting on key decision points in farm operations</a:t>
            </a:r>
          </a:p>
          <a:p>
            <a:pPr marL="668656" lvl="1" indent="-257176" defTabSz="822960">
              <a:spcBef>
                <a:spcPct val="20000"/>
              </a:spcBef>
              <a:buFont typeface="Arial" pitchFamily="34" charset="0"/>
              <a:buChar char="•"/>
            </a:pPr>
            <a:r>
              <a:rPr lang="en-CA" sz="2800" dirty="0"/>
              <a:t>Preparation of risk analysis and mitigation strategies</a:t>
            </a:r>
          </a:p>
          <a:p>
            <a:pPr marL="668656" lvl="1" indent="-257176" defTabSz="822960">
              <a:spcBef>
                <a:spcPct val="20000"/>
              </a:spcBef>
              <a:buFont typeface="Arial" pitchFamily="34" charset="0"/>
              <a:buChar char="•"/>
            </a:pPr>
            <a:r>
              <a:rPr lang="en-CA" sz="2800" dirty="0"/>
              <a:t>Providing input into realization plans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CDCE-4E1B-4F42-97F9-BEE3D0D1759D}"/>
              </a:ext>
            </a:extLst>
          </p:cNvPr>
          <p:cNvSpPr>
            <a:spLocks noGrp="1"/>
          </p:cNvSpPr>
          <p:nvPr>
            <p:ph type="title"/>
          </p:nvPr>
        </p:nvSpPr>
        <p:spPr>
          <a:xfrm>
            <a:off x="685800" y="680659"/>
            <a:ext cx="10485120" cy="878206"/>
          </a:xfrm>
        </p:spPr>
        <p:txBody>
          <a:bodyPr/>
          <a:lstStyle/>
          <a:p>
            <a:r>
              <a:rPr lang="en-US" dirty="0"/>
              <a:t>Industry Outlook 2019</a:t>
            </a:r>
            <a:endParaRPr lang="en-CA" dirty="0"/>
          </a:p>
        </p:txBody>
      </p:sp>
      <p:pic>
        <p:nvPicPr>
          <p:cNvPr id="4" name="Content Placeholder 4">
            <a:extLst>
              <a:ext uri="{FF2B5EF4-FFF2-40B4-BE49-F238E27FC236}">
                <a16:creationId xmlns:a16="http://schemas.microsoft.com/office/drawing/2014/main" id="{2165F27C-ED26-409F-AA27-E7408E56DCBD}"/>
              </a:ext>
            </a:extLst>
          </p:cNvPr>
          <p:cNvPicPr>
            <a:picLocks noGrp="1" noChangeAspect="1"/>
          </p:cNvPicPr>
          <p:nvPr>
            <p:ph idx="1"/>
          </p:nvPr>
        </p:nvPicPr>
        <p:blipFill>
          <a:blip r:embed="rId2"/>
          <a:stretch>
            <a:fillRect/>
          </a:stretch>
        </p:blipFill>
        <p:spPr>
          <a:xfrm>
            <a:off x="2377440" y="1654691"/>
            <a:ext cx="9875520" cy="4920218"/>
          </a:xfrm>
          <a:prstGeom prst="rect">
            <a:avLst/>
          </a:prstGeom>
        </p:spPr>
      </p:pic>
      <p:sp>
        <p:nvSpPr>
          <p:cNvPr id="5" name="TextBox 4">
            <a:extLst>
              <a:ext uri="{FF2B5EF4-FFF2-40B4-BE49-F238E27FC236}">
                <a16:creationId xmlns:a16="http://schemas.microsoft.com/office/drawing/2014/main" id="{F8DCF317-0245-404D-BC76-F8322DE55160}"/>
              </a:ext>
            </a:extLst>
          </p:cNvPr>
          <p:cNvSpPr txBox="1"/>
          <p:nvPr/>
        </p:nvSpPr>
        <p:spPr>
          <a:xfrm>
            <a:off x="2368934" y="6766561"/>
            <a:ext cx="1856598" cy="276999"/>
          </a:xfrm>
          <a:prstGeom prst="rect">
            <a:avLst/>
          </a:prstGeom>
          <a:noFill/>
        </p:spPr>
        <p:txBody>
          <a:bodyPr wrap="none" rtlCol="0">
            <a:spAutoFit/>
          </a:bodyPr>
          <a:lstStyle/>
          <a:p>
            <a:r>
              <a:rPr lang="en-CA" sz="1200" dirty="0"/>
              <a:t>Source: Bank of Canada</a:t>
            </a:r>
          </a:p>
        </p:txBody>
      </p:sp>
    </p:spTree>
    <p:extLst>
      <p:ext uri="{BB962C8B-B14F-4D97-AF65-F5344CB8AC3E}">
        <p14:creationId xmlns:p14="http://schemas.microsoft.com/office/powerpoint/2010/main" val="3355701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39F4-423C-48DB-8885-E74160587CE2}"/>
              </a:ext>
            </a:extLst>
          </p:cNvPr>
          <p:cNvSpPr>
            <a:spLocks noGrp="1"/>
          </p:cNvSpPr>
          <p:nvPr>
            <p:ph type="title"/>
          </p:nvPr>
        </p:nvSpPr>
        <p:spPr/>
        <p:txBody>
          <a:bodyPr>
            <a:normAutofit fontScale="90000"/>
          </a:bodyPr>
          <a:lstStyle/>
          <a:p>
            <a:r>
              <a:rPr lang="en-CA" dirty="0">
                <a:solidFill>
                  <a:srgbClr val="035642"/>
                </a:solidFill>
              </a:rPr>
              <a:t>Industry Outlook 2019</a:t>
            </a:r>
            <a:br>
              <a:rPr lang="en-CA" sz="3600" dirty="0">
                <a:solidFill>
                  <a:schemeClr val="accent3">
                    <a:lumMod val="90000"/>
                    <a:lumOff val="10000"/>
                  </a:schemeClr>
                </a:solidFill>
                <a:latin typeface="Arial" pitchFamily="34" charset="0"/>
                <a:cs typeface="Arial" pitchFamily="34" charset="0"/>
              </a:rPr>
            </a:br>
            <a:endParaRPr lang="en-CA" dirty="0"/>
          </a:p>
        </p:txBody>
      </p:sp>
      <p:sp>
        <p:nvSpPr>
          <p:cNvPr id="6" name="Content Placeholder 5">
            <a:extLst>
              <a:ext uri="{FF2B5EF4-FFF2-40B4-BE49-F238E27FC236}">
                <a16:creationId xmlns:a16="http://schemas.microsoft.com/office/drawing/2014/main" id="{6C8DAD2D-93C4-4921-B543-2F319590B838}"/>
              </a:ext>
            </a:extLst>
          </p:cNvPr>
          <p:cNvSpPr txBox="1">
            <a:spLocks noGrp="1"/>
          </p:cNvSpPr>
          <p:nvPr>
            <p:ph idx="1"/>
          </p:nvPr>
        </p:nvSpPr>
        <p:spPr>
          <a:xfrm>
            <a:off x="852958" y="1600200"/>
            <a:ext cx="3406702" cy="535531"/>
          </a:xfrm>
          <a:prstGeom prst="rect">
            <a:avLst/>
          </a:prstGeom>
          <a:noFill/>
        </p:spPr>
        <p:txBody>
          <a:bodyPr wrap="none" rtlCol="0">
            <a:spAutoFit/>
          </a:bodyPr>
          <a:lstStyle/>
          <a:p>
            <a:pPr marL="0" indent="0">
              <a:buNone/>
            </a:pPr>
            <a:r>
              <a:rPr lang="en-CA" sz="2880" dirty="0"/>
              <a:t>Canada and China</a:t>
            </a:r>
          </a:p>
        </p:txBody>
      </p:sp>
      <p:sp>
        <p:nvSpPr>
          <p:cNvPr id="7" name="TextBox 6">
            <a:extLst>
              <a:ext uri="{FF2B5EF4-FFF2-40B4-BE49-F238E27FC236}">
                <a16:creationId xmlns:a16="http://schemas.microsoft.com/office/drawing/2014/main" id="{28ED4169-7B36-4457-9459-E624520AA9F9}"/>
              </a:ext>
            </a:extLst>
          </p:cNvPr>
          <p:cNvSpPr txBox="1"/>
          <p:nvPr/>
        </p:nvSpPr>
        <p:spPr>
          <a:xfrm>
            <a:off x="852958" y="1884007"/>
            <a:ext cx="13167842" cy="6555641"/>
          </a:xfrm>
          <a:prstGeom prst="rect">
            <a:avLst/>
          </a:prstGeom>
          <a:noFill/>
        </p:spPr>
        <p:txBody>
          <a:bodyPr wrap="square" rtlCol="0">
            <a:spAutoFit/>
          </a:bodyPr>
          <a:lstStyle/>
          <a:p>
            <a:pPr marL="489823" lvl="1">
              <a:lnSpc>
                <a:spcPct val="150000"/>
              </a:lnSpc>
            </a:pPr>
            <a:endParaRPr lang="en-US" sz="1600" dirty="0">
              <a:latin typeface="Arial" panose="020B0604020202020204" pitchFamily="34" charset="0"/>
              <a:cs typeface="Arial" panose="020B0604020202020204" pitchFamily="34" charset="0"/>
            </a:endParaRPr>
          </a:p>
          <a:p>
            <a:pPr marL="548640"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China suspended the canola export licenses of Richardson and </a:t>
            </a:r>
            <a:r>
              <a:rPr lang="en-US" sz="2400" dirty="0" err="1">
                <a:latin typeface="Arial" panose="020B0604020202020204" pitchFamily="34" charset="0"/>
                <a:cs typeface="Arial" panose="020B0604020202020204" pitchFamily="34" charset="0"/>
              </a:rPr>
              <a:t>Viterra</a:t>
            </a:r>
            <a:r>
              <a:rPr lang="en-US" sz="2400" dirty="0">
                <a:latin typeface="Arial" panose="020B0604020202020204" pitchFamily="34" charset="0"/>
                <a:cs typeface="Arial" panose="020B0604020202020204" pitchFamily="34" charset="0"/>
              </a:rPr>
              <a:t> following the arrest of Huawei CFO Meng </a:t>
            </a:r>
            <a:r>
              <a:rPr lang="en-US" sz="2400" dirty="0" err="1">
                <a:latin typeface="Arial" panose="020B0604020202020204" pitchFamily="34" charset="0"/>
                <a:cs typeface="Arial" panose="020B0604020202020204" pitchFamily="34" charset="0"/>
              </a:rPr>
              <a:t>Wanzhou</a:t>
            </a:r>
            <a:endParaRPr lang="en-US" sz="2400" dirty="0">
              <a:latin typeface="Arial" panose="020B0604020202020204" pitchFamily="34" charset="0"/>
              <a:cs typeface="Arial" panose="020B0604020202020204" pitchFamily="34" charset="0"/>
            </a:endParaRPr>
          </a:p>
          <a:p>
            <a:pPr marL="548640"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Canada has filed a formal challenge with WTO</a:t>
            </a: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Force China provide scientific evidence for suspension</a:t>
            </a:r>
          </a:p>
          <a:p>
            <a:pPr marL="548640"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China banned imports of red meat from Canada</a:t>
            </a: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Falsified inspection certificates from CFIA</a:t>
            </a:r>
          </a:p>
          <a:p>
            <a:pPr marL="548640"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Made more difficult with no ambassador to China for 7 months</a:t>
            </a: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Dominic Barton recently appointed </a:t>
            </a:r>
          </a:p>
          <a:p>
            <a:pPr marL="2116324" lvl="2"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Lots of business experience in the private sector in Asia</a:t>
            </a:r>
          </a:p>
          <a:p>
            <a:pPr lvl="1">
              <a:lnSpc>
                <a:spcPct val="150000"/>
              </a:lnSpc>
            </a:pPr>
            <a:endParaRPr lang="en-US" sz="16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832668" lvl="1" indent="-342845">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832668" lvl="1" indent="-342845">
              <a:buFont typeface="Arial" panose="020B0604020202020204" pitchFamily="34" charset="0"/>
              <a:buChar char="•"/>
            </a:pPr>
            <a:endParaRPr lang="en-C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083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2AA1-B697-4A65-BD4C-C059BB96B82F}"/>
              </a:ext>
            </a:extLst>
          </p:cNvPr>
          <p:cNvSpPr>
            <a:spLocks noGrp="1"/>
          </p:cNvSpPr>
          <p:nvPr>
            <p:ph type="title"/>
          </p:nvPr>
        </p:nvSpPr>
        <p:spPr/>
        <p:txBody>
          <a:bodyPr>
            <a:normAutofit fontScale="90000"/>
          </a:bodyPr>
          <a:lstStyle/>
          <a:p>
            <a:r>
              <a:rPr lang="en-CA" dirty="0">
                <a:solidFill>
                  <a:srgbClr val="035642"/>
                </a:solidFill>
              </a:rPr>
              <a:t>Industry Outlook 2019</a:t>
            </a:r>
            <a:br>
              <a:rPr lang="en-CA" sz="3600" dirty="0">
                <a:latin typeface="Arial" pitchFamily="34" charset="0"/>
                <a:cs typeface="Arial" pitchFamily="34" charset="0"/>
              </a:rPr>
            </a:br>
            <a:endParaRPr lang="en-CA" dirty="0"/>
          </a:p>
        </p:txBody>
      </p:sp>
      <p:sp>
        <p:nvSpPr>
          <p:cNvPr id="3" name="Content Placeholder 2">
            <a:extLst>
              <a:ext uri="{FF2B5EF4-FFF2-40B4-BE49-F238E27FC236}">
                <a16:creationId xmlns:a16="http://schemas.microsoft.com/office/drawing/2014/main" id="{5862DFE3-0667-42B6-9E03-C9FF78935FE0}"/>
              </a:ext>
            </a:extLst>
          </p:cNvPr>
          <p:cNvSpPr>
            <a:spLocks noGrp="1"/>
          </p:cNvSpPr>
          <p:nvPr>
            <p:ph idx="1"/>
          </p:nvPr>
        </p:nvSpPr>
        <p:spPr>
          <a:xfrm>
            <a:off x="734728" y="1704409"/>
            <a:ext cx="10119360" cy="5827396"/>
          </a:xfrm>
        </p:spPr>
        <p:txBody>
          <a:bodyPr/>
          <a:lstStyle/>
          <a:p>
            <a:pPr marL="0" indent="0">
              <a:buNone/>
            </a:pPr>
            <a:r>
              <a:rPr lang="en-CA" dirty="0"/>
              <a:t>Canada and Others</a:t>
            </a:r>
          </a:p>
        </p:txBody>
      </p:sp>
      <p:sp>
        <p:nvSpPr>
          <p:cNvPr id="4" name="TextBox 3">
            <a:extLst>
              <a:ext uri="{FF2B5EF4-FFF2-40B4-BE49-F238E27FC236}">
                <a16:creationId xmlns:a16="http://schemas.microsoft.com/office/drawing/2014/main" id="{CC4FEFA4-8300-44E3-AE14-A76294BAD5CF}"/>
              </a:ext>
            </a:extLst>
          </p:cNvPr>
          <p:cNvSpPr txBox="1"/>
          <p:nvPr/>
        </p:nvSpPr>
        <p:spPr>
          <a:xfrm>
            <a:off x="731520" y="2468881"/>
            <a:ext cx="12115800" cy="5062924"/>
          </a:xfrm>
          <a:prstGeom prst="rect">
            <a:avLst/>
          </a:prstGeom>
          <a:noFill/>
        </p:spPr>
        <p:txBody>
          <a:bodyPr wrap="square" rtlCol="0">
            <a:spAutoFit/>
          </a:bodyPr>
          <a:lstStyle/>
          <a:p>
            <a:pPr lvl="1"/>
            <a:endParaRPr lang="en-US" sz="1100" dirty="0">
              <a:latin typeface="Arial" panose="020B0604020202020204" pitchFamily="34" charset="0"/>
              <a:cs typeface="Arial" panose="020B0604020202020204" pitchFamily="34" charset="0"/>
            </a:endParaRPr>
          </a:p>
          <a:p>
            <a:pPr marL="548640"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Saudi Arabia – Backlash for tweets by Foreign Affairs Minister</a:t>
            </a: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Wheat and barley</a:t>
            </a:r>
          </a:p>
          <a:p>
            <a:pPr marL="548640"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Italy – </a:t>
            </a:r>
            <a:r>
              <a:rPr lang="en-US" sz="2400" dirty="0" err="1">
                <a:latin typeface="Arial" panose="020B0604020202020204" pitchFamily="34" charset="0"/>
                <a:cs typeface="Arial" panose="020B0604020202020204" pitchFamily="34" charset="0"/>
              </a:rPr>
              <a:t>mCOOL</a:t>
            </a:r>
            <a:endParaRPr lang="en-US" sz="2400" dirty="0">
              <a:latin typeface="Arial" panose="020B0604020202020204" pitchFamily="34" charset="0"/>
              <a:cs typeface="Arial" panose="020B0604020202020204" pitchFamily="34" charset="0"/>
            </a:endParaRP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Durum</a:t>
            </a:r>
          </a:p>
          <a:p>
            <a:pPr marL="548640"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India - Protectionism</a:t>
            </a: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Peas and lentils</a:t>
            </a:r>
          </a:p>
          <a:p>
            <a:pPr marL="548640"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Vietnam – “thistle seeds” </a:t>
            </a: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Wheat</a:t>
            </a:r>
          </a:p>
          <a:p>
            <a:pPr marL="832668" lvl="1" indent="-342845">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832668" lvl="1" indent="-342845">
              <a:buFont typeface="Arial" panose="020B0604020202020204" pitchFamily="34" charset="0"/>
              <a:buChar char="•"/>
            </a:pPr>
            <a:endParaRPr lang="en-CA"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17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4878F0-088A-47D9-949A-3ED2D71468B3}"/>
              </a:ext>
            </a:extLst>
          </p:cNvPr>
          <p:cNvSpPr>
            <a:spLocks noGrp="1"/>
          </p:cNvSpPr>
          <p:nvPr>
            <p:ph idx="1"/>
          </p:nvPr>
        </p:nvSpPr>
        <p:spPr>
          <a:xfrm>
            <a:off x="533400" y="1676400"/>
            <a:ext cx="11719560" cy="5674996"/>
          </a:xfrm>
        </p:spPr>
        <p:txBody>
          <a:bodyPr/>
          <a:lstStyle/>
          <a:p>
            <a:pPr marL="0" indent="0">
              <a:buNone/>
            </a:pPr>
            <a:r>
              <a:rPr lang="en-CA" dirty="0"/>
              <a:t>USA and China</a:t>
            </a:r>
          </a:p>
          <a:p>
            <a:pPr marL="0" indent="0">
              <a:buNone/>
            </a:pPr>
            <a:endParaRPr lang="en-CA" dirty="0"/>
          </a:p>
        </p:txBody>
      </p:sp>
      <p:sp>
        <p:nvSpPr>
          <p:cNvPr id="4" name="Title 3">
            <a:extLst>
              <a:ext uri="{FF2B5EF4-FFF2-40B4-BE49-F238E27FC236}">
                <a16:creationId xmlns:a16="http://schemas.microsoft.com/office/drawing/2014/main" id="{F2521000-C2C9-43C9-860C-37688FCA7B58}"/>
              </a:ext>
            </a:extLst>
          </p:cNvPr>
          <p:cNvSpPr txBox="1">
            <a:spLocks noGrp="1"/>
          </p:cNvSpPr>
          <p:nvPr>
            <p:ph type="title"/>
          </p:nvPr>
        </p:nvSpPr>
        <p:spPr>
          <a:xfrm>
            <a:off x="533400" y="762000"/>
            <a:ext cx="7863840" cy="609398"/>
          </a:xfrm>
          <a:prstGeom prst="rect">
            <a:avLst/>
          </a:prstGeom>
          <a:noFill/>
        </p:spPr>
        <p:txBody>
          <a:bodyPr wrap="square" rtlCol="0">
            <a:spAutoFit/>
          </a:bodyPr>
          <a:lstStyle/>
          <a:p>
            <a:r>
              <a:rPr lang="en-CA" sz="3360" dirty="0">
                <a:solidFill>
                  <a:srgbClr val="035642"/>
                </a:solidFill>
              </a:rPr>
              <a:t>Industry Outlook 2019</a:t>
            </a:r>
            <a:endParaRPr lang="en-CA" sz="3600" dirty="0">
              <a:latin typeface="Arial" pitchFamily="34" charset="0"/>
              <a:cs typeface="Arial" pitchFamily="34" charset="0"/>
            </a:endParaRPr>
          </a:p>
        </p:txBody>
      </p:sp>
      <p:sp>
        <p:nvSpPr>
          <p:cNvPr id="5" name="TextBox 4">
            <a:extLst>
              <a:ext uri="{FF2B5EF4-FFF2-40B4-BE49-F238E27FC236}">
                <a16:creationId xmlns:a16="http://schemas.microsoft.com/office/drawing/2014/main" id="{DE4B5CE2-D011-4FFB-A448-56C31E8953E0}"/>
              </a:ext>
            </a:extLst>
          </p:cNvPr>
          <p:cNvSpPr txBox="1"/>
          <p:nvPr/>
        </p:nvSpPr>
        <p:spPr>
          <a:xfrm>
            <a:off x="1143000" y="2362200"/>
            <a:ext cx="13182600" cy="4455835"/>
          </a:xfrm>
          <a:prstGeom prst="rect">
            <a:avLst/>
          </a:prstGeom>
          <a:noFill/>
        </p:spPr>
        <p:txBody>
          <a:bodyPr wrap="square" rtlCol="0">
            <a:spAutoFit/>
          </a:bodyPr>
          <a:lstStyle/>
          <a:p>
            <a:pPr marL="548640"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Negotiations have been going on for some time</a:t>
            </a:r>
          </a:p>
          <a:p>
            <a:pPr marL="548640"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Phase 1 deal near completion</a:t>
            </a: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China agrees in principal to purchase $50 billion of US ag products within 2 years</a:t>
            </a:r>
          </a:p>
          <a:p>
            <a:pPr marL="548640"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Major stumbling block of intellectual property has not been addressed</a:t>
            </a: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Can still derail everything</a:t>
            </a:r>
          </a:p>
          <a:p>
            <a:pPr marL="548640"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On-going saga</a:t>
            </a:r>
          </a:p>
          <a:p>
            <a:pPr marL="1332482" lvl="1"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Effecting interest rates</a:t>
            </a:r>
          </a:p>
          <a:p>
            <a:pPr marL="548640" indent="-54864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Ripple effects felt by Canadian farmers in commodity prices (US futures)</a:t>
            </a:r>
          </a:p>
        </p:txBody>
      </p:sp>
    </p:spTree>
    <p:extLst>
      <p:ext uri="{BB962C8B-B14F-4D97-AF65-F5344CB8AC3E}">
        <p14:creationId xmlns:p14="http://schemas.microsoft.com/office/powerpoint/2010/main" val="3643477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E5408-2639-4070-9764-CAFB5E2AD8E3}"/>
              </a:ext>
            </a:extLst>
          </p:cNvPr>
          <p:cNvSpPr>
            <a:spLocks noGrp="1"/>
          </p:cNvSpPr>
          <p:nvPr>
            <p:ph type="title"/>
          </p:nvPr>
        </p:nvSpPr>
        <p:spPr/>
        <p:txBody>
          <a:bodyPr>
            <a:normAutofit/>
          </a:bodyPr>
          <a:lstStyle/>
          <a:p>
            <a:r>
              <a:rPr lang="en-CA" sz="3360" dirty="0">
                <a:solidFill>
                  <a:srgbClr val="035642"/>
                </a:solidFill>
              </a:rPr>
              <a:t>Industry Outlook 2019</a:t>
            </a:r>
            <a:endParaRPr lang="en-CA" sz="3360" dirty="0">
              <a:latin typeface="Arial" pitchFamily="34" charset="0"/>
              <a:cs typeface="Arial" pitchFamily="34" charset="0"/>
            </a:endParaRPr>
          </a:p>
        </p:txBody>
      </p:sp>
      <p:sp>
        <p:nvSpPr>
          <p:cNvPr id="3" name="Content Placeholder 2">
            <a:extLst>
              <a:ext uri="{FF2B5EF4-FFF2-40B4-BE49-F238E27FC236}">
                <a16:creationId xmlns:a16="http://schemas.microsoft.com/office/drawing/2014/main" id="{557089F2-4437-42A1-BC9D-74B5022A22C0}"/>
              </a:ext>
            </a:extLst>
          </p:cNvPr>
          <p:cNvSpPr>
            <a:spLocks noGrp="1"/>
          </p:cNvSpPr>
          <p:nvPr>
            <p:ph idx="1"/>
          </p:nvPr>
        </p:nvSpPr>
        <p:spPr/>
        <p:txBody>
          <a:bodyPr/>
          <a:lstStyle/>
          <a:p>
            <a:pPr marL="0" indent="0">
              <a:buNone/>
            </a:pPr>
            <a:r>
              <a:rPr lang="en-CA" dirty="0"/>
              <a:t>USA and Japan</a:t>
            </a:r>
          </a:p>
        </p:txBody>
      </p:sp>
      <p:sp>
        <p:nvSpPr>
          <p:cNvPr id="4" name="TextBox 3">
            <a:extLst>
              <a:ext uri="{FF2B5EF4-FFF2-40B4-BE49-F238E27FC236}">
                <a16:creationId xmlns:a16="http://schemas.microsoft.com/office/drawing/2014/main" id="{0B28EE6F-0DF1-48D8-832C-F8614640CF45}"/>
              </a:ext>
            </a:extLst>
          </p:cNvPr>
          <p:cNvSpPr txBox="1"/>
          <p:nvPr/>
        </p:nvSpPr>
        <p:spPr>
          <a:xfrm>
            <a:off x="914400" y="2705040"/>
            <a:ext cx="12877800" cy="3604320"/>
          </a:xfrm>
          <a:prstGeom prst="rect">
            <a:avLst/>
          </a:prstGeom>
          <a:noFill/>
        </p:spPr>
        <p:txBody>
          <a:bodyPr wrap="square" rtlCol="0">
            <a:spAutoFit/>
          </a:bodyPr>
          <a:lstStyle/>
          <a:p>
            <a:pPr marL="783870" indent="-548640">
              <a:lnSpc>
                <a:spcPct val="150000"/>
              </a:lnSpc>
              <a:buFont typeface="Arial" panose="020B0604020202020204" pitchFamily="34" charset="0"/>
              <a:buChar char="•"/>
            </a:pPr>
            <a:r>
              <a:rPr lang="en-US" sz="3120" dirty="0">
                <a:latin typeface="Arial" panose="020B0604020202020204" pitchFamily="34" charset="0"/>
                <a:cs typeface="Arial" panose="020B0604020202020204" pitchFamily="34" charset="0"/>
              </a:rPr>
              <a:t>Gives US access to critical Asian market</a:t>
            </a:r>
          </a:p>
          <a:p>
            <a:pPr marL="1567711" lvl="1" indent="-548640">
              <a:lnSpc>
                <a:spcPct val="150000"/>
              </a:lnSpc>
              <a:buFont typeface="Arial" panose="020B0604020202020204" pitchFamily="34" charset="0"/>
              <a:buChar char="•"/>
            </a:pPr>
            <a:r>
              <a:rPr lang="en-US" sz="3120" dirty="0">
                <a:latin typeface="Arial" panose="020B0604020202020204" pitchFamily="34" charset="0"/>
                <a:cs typeface="Arial" panose="020B0604020202020204" pitchFamily="34" charset="0"/>
              </a:rPr>
              <a:t>Some benefits of CPTPP without being in it</a:t>
            </a:r>
          </a:p>
          <a:p>
            <a:pPr marL="783870" indent="-548640">
              <a:lnSpc>
                <a:spcPct val="150000"/>
              </a:lnSpc>
              <a:buFont typeface="Arial" panose="020B0604020202020204" pitchFamily="34" charset="0"/>
              <a:buChar char="•"/>
            </a:pPr>
            <a:r>
              <a:rPr lang="en-US" sz="3120" dirty="0">
                <a:latin typeface="Arial" panose="020B0604020202020204" pitchFamily="34" charset="0"/>
                <a:cs typeface="Arial" panose="020B0604020202020204" pitchFamily="34" charset="0"/>
              </a:rPr>
              <a:t>Important for US ag industry</a:t>
            </a:r>
          </a:p>
          <a:p>
            <a:pPr marL="1567711" lvl="1" indent="-548640">
              <a:lnSpc>
                <a:spcPct val="150000"/>
              </a:lnSpc>
              <a:buFont typeface="Arial" panose="020B0604020202020204" pitchFamily="34" charset="0"/>
              <a:buChar char="•"/>
            </a:pPr>
            <a:r>
              <a:rPr lang="en-US" sz="3120" dirty="0">
                <a:latin typeface="Arial" panose="020B0604020202020204" pitchFamily="34" charset="0"/>
                <a:cs typeface="Arial" panose="020B0604020202020204" pitchFamily="34" charset="0"/>
              </a:rPr>
              <a:t>Pork and poultry tariffs will be eliminated over time</a:t>
            </a:r>
          </a:p>
          <a:p>
            <a:pPr marL="1567711" lvl="1" indent="-548640">
              <a:lnSpc>
                <a:spcPct val="150000"/>
              </a:lnSpc>
              <a:buFont typeface="Arial" panose="020B0604020202020204" pitchFamily="34" charset="0"/>
              <a:buChar char="•"/>
            </a:pPr>
            <a:r>
              <a:rPr lang="en-US" sz="3120" dirty="0">
                <a:latin typeface="Arial" panose="020B0604020202020204" pitchFamily="34" charset="0"/>
                <a:cs typeface="Arial" panose="020B0604020202020204" pitchFamily="34" charset="0"/>
              </a:rPr>
              <a:t>Reduced mark-up on wheat and barley</a:t>
            </a:r>
          </a:p>
        </p:txBody>
      </p:sp>
    </p:spTree>
    <p:extLst>
      <p:ext uri="{BB962C8B-B14F-4D97-AF65-F5344CB8AC3E}">
        <p14:creationId xmlns:p14="http://schemas.microsoft.com/office/powerpoint/2010/main" val="2407370861"/>
      </p:ext>
    </p:extLst>
  </p:cSld>
  <p:clrMapOvr>
    <a:masterClrMapping/>
  </p:clrMapOvr>
</p:sld>
</file>

<file path=ppt/theme/theme1.xml><?xml version="1.0" encoding="utf-8"?>
<a:theme xmlns:a="http://schemas.openxmlformats.org/drawingml/2006/main" name="Title Slides">
  <a:themeElements>
    <a:clrScheme name="MNP">
      <a:dk1>
        <a:sysClr val="windowText" lastClr="000000"/>
      </a:dk1>
      <a:lt1>
        <a:sysClr val="window" lastClr="FFFFFF"/>
      </a:lt1>
      <a:dk2>
        <a:srgbClr val="000000"/>
      </a:dk2>
      <a:lt2>
        <a:srgbClr val="FFFFFF"/>
      </a:lt2>
      <a:accent1>
        <a:srgbClr val="2F1E0C"/>
      </a:accent1>
      <a:accent2>
        <a:srgbClr val="C2B9A6"/>
      </a:accent2>
      <a:accent3>
        <a:srgbClr val="035642"/>
      </a:accent3>
      <a:accent4>
        <a:srgbClr val="000000"/>
      </a:accent4>
      <a:accent5>
        <a:srgbClr val="000000"/>
      </a:accent5>
      <a:accent6>
        <a:srgbClr val="000000"/>
      </a:accent6>
      <a:hlink>
        <a:srgbClr val="000000"/>
      </a:hlink>
      <a:folHlink>
        <a:srgbClr val="000000"/>
      </a:folHlink>
    </a:clrScheme>
    <a:fontScheme name="MNP PP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MNP">
      <a:dk1>
        <a:sysClr val="windowText" lastClr="000000"/>
      </a:dk1>
      <a:lt1>
        <a:sysClr val="window" lastClr="FFFFFF"/>
      </a:lt1>
      <a:dk2>
        <a:srgbClr val="000000"/>
      </a:dk2>
      <a:lt2>
        <a:srgbClr val="FFFFFF"/>
      </a:lt2>
      <a:accent1>
        <a:srgbClr val="2F1E0C"/>
      </a:accent1>
      <a:accent2>
        <a:srgbClr val="C2B9A6"/>
      </a:accent2>
      <a:accent3>
        <a:srgbClr val="035642"/>
      </a:accent3>
      <a:accent4>
        <a:srgbClr val="000000"/>
      </a:accent4>
      <a:accent5>
        <a:srgbClr val="000000"/>
      </a:accent5>
      <a:accent6>
        <a:srgbClr val="000000"/>
      </a:accent6>
      <a:hlink>
        <a:srgbClr val="000000"/>
      </a:hlink>
      <a:folHlink>
        <a:srgbClr val="000000"/>
      </a:folHlink>
    </a:clrScheme>
    <a:fontScheme name="MNP PP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MNP">
      <a:dk1>
        <a:sysClr val="windowText" lastClr="000000"/>
      </a:dk1>
      <a:lt1>
        <a:sysClr val="window" lastClr="FFFFFF"/>
      </a:lt1>
      <a:dk2>
        <a:srgbClr val="000000"/>
      </a:dk2>
      <a:lt2>
        <a:srgbClr val="FFFFFF"/>
      </a:lt2>
      <a:accent1>
        <a:srgbClr val="2F1E0C"/>
      </a:accent1>
      <a:accent2>
        <a:srgbClr val="C2B9A6"/>
      </a:accent2>
      <a:accent3>
        <a:srgbClr val="035642"/>
      </a:accent3>
      <a:accent4>
        <a:srgbClr val="000000"/>
      </a:accent4>
      <a:accent5>
        <a:srgbClr val="000000"/>
      </a:accent5>
      <a:accent6>
        <a:srgbClr val="000000"/>
      </a:accent6>
      <a:hlink>
        <a:srgbClr val="000000"/>
      </a:hlink>
      <a:folHlink>
        <a:srgbClr val="000000"/>
      </a:folHlink>
    </a:clrScheme>
    <a:fontScheme name="MNP PP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12AAAA3616014B8C6455EA5EE22486" ma:contentTypeVersion="0" ma:contentTypeDescription="Create a new document." ma:contentTypeScope="" ma:versionID="a22818ea32adcbcc32e7ea4995c2afe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B8F22B-82EB-4017-943D-82DF023DEBA9}">
  <ds:schemaRefs>
    <ds:schemaRef ds:uri="http://schemas.microsoft.com/office/2006/documentManagement/types"/>
    <ds:schemaRef ds:uri="http://purl.org/dc/dcmitype/"/>
    <ds:schemaRef ds:uri="a196e022-4588-497b-9d9e-a50a3f12a689"/>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9a8bdc06-0834-4b3f-83f1-c22eb3f7ccec"/>
    <ds:schemaRef ds:uri="fb63a7a1-cee4-4e0c-98f5-1a4f3e06fd9c"/>
    <ds:schemaRef ds:uri="http://www.w3.org/XML/1998/namespace"/>
    <ds:schemaRef ds:uri="http://purl.org/dc/terms/"/>
  </ds:schemaRefs>
</ds:datastoreItem>
</file>

<file path=customXml/itemProps2.xml><?xml version="1.0" encoding="utf-8"?>
<ds:datastoreItem xmlns:ds="http://schemas.openxmlformats.org/officeDocument/2006/customXml" ds:itemID="{FBA13081-BD22-40CF-95DA-229F60B54DA4}"/>
</file>

<file path=customXml/itemProps3.xml><?xml version="1.0" encoding="utf-8"?>
<ds:datastoreItem xmlns:ds="http://schemas.openxmlformats.org/officeDocument/2006/customXml" ds:itemID="{221ABEC8-398C-4745-92A4-61BFE0CC27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4300</TotalTime>
  <Words>1835</Words>
  <Application>Microsoft Office PowerPoint</Application>
  <PresentationFormat>Custom</PresentationFormat>
  <Paragraphs>360</Paragraphs>
  <Slides>43</Slides>
  <Notes>8</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43</vt:i4>
      </vt:variant>
    </vt:vector>
  </HeadingPairs>
  <TitlesOfParts>
    <vt:vector size="48" baseType="lpstr">
      <vt:lpstr>Arial</vt:lpstr>
      <vt:lpstr>Calibri</vt:lpstr>
      <vt:lpstr>Title Slides</vt:lpstr>
      <vt:lpstr>Custom Design</vt:lpstr>
      <vt:lpstr>1_Custom Design</vt:lpstr>
      <vt:lpstr>PowerPoint Presentation</vt:lpstr>
      <vt:lpstr>Ag Industry Outlook – Table of Contents</vt:lpstr>
      <vt:lpstr>Industry Outlook 2019</vt:lpstr>
      <vt:lpstr>Industry Outlook 2019</vt:lpstr>
      <vt:lpstr>Industry Outlook 2019</vt:lpstr>
      <vt:lpstr>Industry Outlook 2019 </vt:lpstr>
      <vt:lpstr>Industry Outlook 2019 </vt:lpstr>
      <vt:lpstr>Industry Outlook 2019</vt:lpstr>
      <vt:lpstr>Industry Outlook 2019</vt:lpstr>
      <vt:lpstr>Industry Outlook 2019 </vt:lpstr>
      <vt:lpstr>Industry Outlook 2019</vt:lpstr>
      <vt:lpstr>Industry Outlook 2019</vt:lpstr>
      <vt:lpstr>Industry Outlook 2019 </vt:lpstr>
      <vt:lpstr>Industry Outlook 2019</vt:lpstr>
      <vt:lpstr>Industry Outlook 2019</vt:lpstr>
      <vt:lpstr>Industry Outlook 2019</vt:lpstr>
      <vt:lpstr>Industry Outlook 2019</vt:lpstr>
      <vt:lpstr>Industry Outlook 2019</vt:lpstr>
      <vt:lpstr>Industry Outlook 2019</vt:lpstr>
      <vt:lpstr>Industry Outlook 2019</vt:lpstr>
      <vt:lpstr>Industry Outlook 2019</vt:lpstr>
      <vt:lpstr>Industry Outlook 2019</vt:lpstr>
      <vt:lpstr>Industry Outlook 2019</vt:lpstr>
      <vt:lpstr>Industry Outlook – 2019</vt:lpstr>
      <vt:lpstr>Industry Outlook – 2019</vt:lpstr>
      <vt:lpstr>Industry Outlook 2019 </vt:lpstr>
      <vt:lpstr>Industry Outlook 2019 </vt:lpstr>
      <vt:lpstr>Industry Outlook 2019 </vt:lpstr>
      <vt:lpstr>Industry Outlook 2019</vt:lpstr>
      <vt:lpstr>Industry Outlook 2019</vt:lpstr>
      <vt:lpstr>Industry Outlook 2019</vt:lpstr>
      <vt:lpstr>Industry Outlook 2019</vt:lpstr>
      <vt:lpstr>Industry Outlook 2019</vt:lpstr>
      <vt:lpstr>Industry Outlook 2019</vt:lpstr>
      <vt:lpstr>Contacts</vt:lpstr>
      <vt:lpstr>Appendices – Our People</vt:lpstr>
      <vt:lpstr>Appendices – Our People</vt:lpstr>
      <vt:lpstr>Appendices – Our People</vt:lpstr>
      <vt:lpstr>Appendices – Our People</vt:lpstr>
      <vt:lpstr>Appendices – Our People</vt:lpstr>
      <vt:lpstr>Appendices – Our People</vt:lpstr>
      <vt:lpstr>Appendices – Special Situations</vt:lpstr>
      <vt:lpstr>Appendices – Special Situations</vt:lpstr>
    </vt:vector>
  </TitlesOfParts>
  <Company>Meyers Norris Penny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MNP LLP PPT - Widescreen Format</dc:title>
  <dc:creator>Kevin Mitchell</dc:creator>
  <cp:keywords/>
  <cp:lastModifiedBy>Ishita Singla</cp:lastModifiedBy>
  <cp:revision>282</cp:revision>
  <dcterms:created xsi:type="dcterms:W3CDTF">2013-03-14T18:21:25Z</dcterms:created>
  <dcterms:modified xsi:type="dcterms:W3CDTF">2019-11-22T18:12:57Z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0x010100E212AAAA3616014B8C6455EA5EE22486</vt:lpwstr>
  </property>
  <property fmtid="{D5CDD505-2E9C-101B-9397-08002B2CF9AE}" pid="3" name="TaxKeyword">
    <vt:lpwstr/>
  </property>
  <property fmtid="{D5CDD505-2E9C-101B-9397-08002B2CF9AE}" pid="4" name="l89205ec0f724b908a796bbc37988465">
    <vt:lpwstr/>
  </property>
  <property fmtid="{D5CDD505-2E9C-101B-9397-08002B2CF9AE}" pid="5" name="Offices">
    <vt:lpwstr/>
  </property>
  <property fmtid="{D5CDD505-2E9C-101B-9397-08002B2CF9AE}" pid="6" name="pf809b36b5f949ceab69219257ef9b80">
    <vt:lpwstr/>
  </property>
  <property fmtid="{D5CDD505-2E9C-101B-9397-08002B2CF9AE}" pid="7" name="Tag">
    <vt:lpwstr/>
  </property>
  <property fmtid="{D5CDD505-2E9C-101B-9397-08002B2CF9AE}" pid="8" name="Services">
    <vt:lpwstr/>
  </property>
  <property fmtid="{D5CDD505-2E9C-101B-9397-08002B2CF9AE}" pid="9" name="Niches">
    <vt:lpwstr/>
  </property>
</Properties>
</file>